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7"/>
  </p:notesMasterIdLst>
  <p:handoutMasterIdLst>
    <p:handoutMasterId r:id="rId28"/>
  </p:handoutMasterIdLst>
  <p:sldIdLst>
    <p:sldId id="321" r:id="rId5"/>
    <p:sldId id="256" r:id="rId6"/>
    <p:sldId id="269" r:id="rId7"/>
    <p:sldId id="343" r:id="rId8"/>
    <p:sldId id="322" r:id="rId9"/>
    <p:sldId id="323" r:id="rId10"/>
    <p:sldId id="325" r:id="rId11"/>
    <p:sldId id="367" r:id="rId12"/>
    <p:sldId id="326" r:id="rId13"/>
    <p:sldId id="369" r:id="rId14"/>
    <p:sldId id="328" r:id="rId15"/>
    <p:sldId id="336" r:id="rId16"/>
    <p:sldId id="354" r:id="rId17"/>
    <p:sldId id="333" r:id="rId18"/>
    <p:sldId id="332" r:id="rId19"/>
    <p:sldId id="365" r:id="rId20"/>
    <p:sldId id="338" r:id="rId21"/>
    <p:sldId id="362" r:id="rId22"/>
    <p:sldId id="329" r:id="rId23"/>
    <p:sldId id="364" r:id="rId24"/>
    <p:sldId id="366" r:id="rId25"/>
    <p:sldId id="359" r:id="rId26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Vo An Khoa" initials="NVAK" lastIdx="54" clrIdx="0">
    <p:extLst>
      <p:ext uri="{19B8F6BF-5375-455C-9EA6-DF929625EA0E}">
        <p15:presenceInfo xmlns:p15="http://schemas.microsoft.com/office/powerpoint/2012/main" userId="3afd33be3519e9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2"/>
    <a:srgbClr val="F300D6"/>
    <a:srgbClr val="9A07CB"/>
    <a:srgbClr val="00467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C73F9-F873-4F61-86BC-57A8684397C3}" v="10" dt="2024-05-28T06:23:5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5806" autoAdjust="0"/>
  </p:normalViewPr>
  <p:slideViewPr>
    <p:cSldViewPr snapToGrid="0">
      <p:cViewPr varScale="1">
        <p:scale>
          <a:sx n="80" d="100"/>
          <a:sy n="80" d="100"/>
        </p:scale>
        <p:origin x="77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02:52.536" idx="48">
    <p:pos x="6393" y="868"/>
    <p:text>with recommend_id as (SELECT 
    COUNT(course_id) AS num_enroll, course_id, category_id
FROM
    course c
        JOIN
    menteecourse m ON c.id = m.course_id
GROUP BY category_id , course_id
HAVING category_id IN (SELECT 
        category_id
    FROM
        favouritecategory
    WHERE
        mentee_id = 7)
), rating as (SELECT 
    source_id,
    AVG(rating_star) AS avg_rate,
    COUNT(rating_star) AS total_rate
FROM
    review
GROUP BY source_id)
SELECT 
    name, price, avg_rate, total_rate
FROM
    course c
        JOIN
    recommend_id r ON c.id = r.course_id
        JOIN
    rating ON c.id = rating.source_id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5:44.211" idx="12">
    <p:pos x="5851" y="1037"/>
    <p:text>SELECT name from tag;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04.132" idx="13">
    <p:pos x="6625" y="600"/>
    <p:text>SELECT name, summary, attempts_allowed, passing_grade, duration FROM quiz;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6:13.414" idx="14">
    <p:pos x="6702" y="1675"/>
    <p:text>SELECT type FROM questiontype;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6:50.586" idx="16">
    <p:pos x="6278" y="484"/>
    <p:text>SELECT content, asset_id, is_correct FROM answer;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8:33.336" idx="21">
    <p:pos x="842" y="1065"/>
    <p:text>SELECT sum(price) as total_revenue FROM lms.menteecourse me join course c on me.course_id = c.id;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8:41.868" idx="22">
    <p:pos x="2455" y="1080"/>
    <p:text>SELECT COUNT(*) as total_mentor FROM user where role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13.447" idx="23">
    <p:pos x="1618" y="1072"/>
    <p:text>SELECT COUNT(*) as total_mentee FROM user where role = 3;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9:59.165" idx="24">
    <p:pos x="3323" y="1080"/>
    <p:text>SELECT
    COUNT(*) AS total_enrollment
FROM
    menteecourse
WHERE
    enroll_at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21.118" idx="25">
    <p:pos x="1272" y="1641"/>
    <p:text>SELECT
    SUM(price) AS monthly_sale
FROM
    course c
    JOIN menteecourse mc ON c.id = mc.course_id
WHERE
    MONTH(mc.enroll_at) = MONTH(CURRENT_TIMESTAMP);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0:34.931" idx="26">
    <p:pos x="2877" y="1641"/>
    <p:text>SELECT
    SUM(price) AS weekly_sale
FROM
    course c
    JOIN menteecourse mc ON c.id = mc.course_id
WHERE
    YEARWEEK(mc.enroll_at, 1) = YEARWEEK(CURRENT_TIMESTAMP, 1);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38.463" idx="28">
    <p:pos x="1441" y="2286"/>
    <p:text>WITH cte AS (
    SELECT
        DATE(online_time) AS onl_date,
        ROUND(HOUR(online_time) + MINUTE(online_time) / 60, 2) AS onl_time
    FROM
        `online`
)
SELECT
    onl_date,
    SUM(onl_time) AS total_time
FROM
    cte
GROUP BY
    onl_date;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2:48.291" idx="29">
    <p:pos x="3123" y="2393"/>
    <p:text>WITH 15_day_sell AS (
    SELECT
        COUNT(*) AS total_sells,
        category_id
    FROM
        course
    WHERE
        DATEDIFF(CURRENT_TIMESTAMP, created_at) &lt; 15
    GROUP BY
        category_id
),
15_day_buy AS (
    SELECT
        COUNT(course_id) AS total_buy,
        category_id
    FROM
        course c
        JOIN menteecourse m ON c.id = m.course_id
    GROUP BY
        category_id
)
SELECT
    sell.total_sells,
    buy.total_buy,
    category.name
FROM
    15_day_sell AS sell
    JOIN 15_day_buy AS buy ON sell.category_id = buy.category_id
    JOIN category ON sell.category_id = category.id;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11.885" idx="30">
    <p:pos x="7066" y="1021"/>
    <p:text>WITH rating AS (
    SELECT
        AVG(rating_star) AS average_star,
        mentor_id
    FROM
        lms.review r
        JOIN course c ON r.source_id = c.id
    GROUP BY
        mentor_id
)
SELECT
    rating.average_star,
    c.mentor_id,
    COUNT(c.mentor_id) AS enroll_per_mentor
FROM
    course c
    JOIN menteecourse m ON c.id = m.course_id
    JOIN rating ON c.mentor_id = rating.mentor_id
GROUP BY
    c.mentor_id, rating.average_star;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3:37.526" idx="31">
    <p:pos x="5230" y="1021"/>
    <p:text>SELECT
    COUNT(m.course_id) AS enroll_num,
    c.name,
    c.price,
    SUM(c.price) AS total_sale
FROM
    menteecourse m
    JOIN course c ON m.course_id = c.id
WHERE
    DATEDIFF(CURRENT_TIMESTAMP, m.enroll_at) &lt;= 7
GROUP BY
    c.name, c.price
LIMIT 5;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08.239" idx="5">
    <p:pos x="4496" y="2330"/>
    <p:text>SELECT
    course.name AS courseName,
    course.price,
    course.description,
    category.name AS category,
    course.created_at,
    rate.avg_rate,
    rate.total_rate
FROM
    course
    JOIN category ON course.category_id = category.id
    JOIN (
        SELECT
            course_id
        FROM
            menteecourse
        GROUP BY
            course_id
        ORDER BY
            COUNT(course_id) DESC
        LIMIT 4
    ) AS trending ON course.id = trending.course_id
    JOIN (
        SELECT
            COUNT(review.rating_star) AS total_rate,
            SUM(review.rating_star) / COUNT(review.rating_star) AS avg_rate,
            course.id
        FROM
            review
            JOIN course ON review.source_id = course.id
        GROUP BY
            course.id
    ) AS rate ON course.id = rate.id
ORDER BY
    rate.avg_rate DESC;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20:43.611" idx="9">
    <p:pos x="4468" y="777"/>
    <p:text>SELECT
    course_id,
    COUNT(mentee_id) AS num_enrolled,
    course.name AS course_name,
    course.price,
    category.name AS category
FROM
    menteecourse
    JOIN course ON menteecourse.course_id = course.id
    JOIN category ON course.category_id = category.id
GROUP BY
    course_id,
    course.name,
    course.price,
    category.name
ORDER BY
    num_enrolled DESC
LIMIT 4;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6:31.239" idx="6">
    <p:pos x="5878" y="2487"/>
    <p:text>WITH lesson_count AS (
    SELECT
        s.id,
        s.course_id,
        s.name,
        COUNT(l.id) AS lesson_per_section
    FROM
        section s
        JOIN lesson l ON s.id = l.section_id
    GROUP BY
        s.id,
        s.name
),
section_count AS (
    SELECT
        course_id,
        SUM(lesson_per_section) AS total_lesson,
        COUNT(lesson_per_section) AS total_section
    FROM
        lesson_count
    GROUP BY
        course_id
),
review_count AS (
    SELECT
        source_id,
        COUNT(source_id) AS total_review,
        AVG(rating_star) AS avg_star
    FROM
        lms.review
    GROUP BY
        source_id
)
SELECT
    c.name,
    c.price,
    u.name,
    u.asset_id,
    c.description,
    s.total_lesson,
    s.total_section,
    r.total_review,
    ROUND(r.avg_star, 1) AS avg_star
FROM
    lms.course c
    JOIN user u ON c.mentor_id = u.id
    JOIN section_count s ON c.id = s.course_id
    JOIN review_count r ON c.id = r.source_id
WHERE
    c.id = 'C1';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3:13:04.740" idx="49">
    <p:pos x="5460" y="834"/>
    <p:text>SELECT 
    u.name, rating_star, content, review_at
FROM
    lms.review r
        JOIN
    user u ON r.mentee_id = u.id
WHERE
    r.source_id = 'C1';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3:35:04.096" idx="54">
    <p:pos x="5352" y="2028"/>
    <p:text>with cte as (SELECT 
    id, category_id
FROM
    course
WHERE
    id = 'C1')
SELECT 
    name AS course_name, price, mentor_id
FROM
    course
        JOIN
    cte ON cte.category_id = course.category_id
        AND course.id != cte.id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1:17:12.212" idx="7">
    <p:pos x="5129" y="2595"/>
    <p:text>SELECT
    l.id,
    l.title,
    l.transcript,
    l.summary,
    l.asset_id,
    u.name,
    d.content
FROM
    lms.lesson l
    JOIN discussion d ON l.id = d.lesson_id
    JOIN user u ON u.id = d.user_id
WHERE
    l.id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1:17:19.819" idx="8">
    <p:pos x="6715" y="933"/>
    <p:text>SELECT
    s.name AS section_name,
    l.id,
    l.title
FROM
    lms.section s
    JOIN lesson l ON s.id = l.section_id
WHERE
    s.id = 1;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4:14.870" idx="32">
    <p:pos x="6190" y="717"/>
    <p:text>SELECT
    l.title,
    l.description,
    u.name,
    l.created_at
FROM
    lms.learningpath l
    JOIN user u ON l.mentor_id = u.id;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5:23.058" idx="33">
    <p:pos x="2515" y="1039"/>
    <p:text>SELECT
    COUNT(*) AS total_course
FROM
    lms.menteecourse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5:33.637" idx="34">
    <p:pos x="3398" y="1038"/>
    <p:text>SELECT
    COUNT(*) AS complete_course
FROM
    menteecourse
WHERE
    mentee_id = 11
    AND cert_id IS NOT NULL;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17.856" idx="35">
    <p:pos x="4358" y="1015"/>
    <p:text>SELECT
    COUNT(*) AS total_quiz
FROM
    quizresult
WHERE
    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29.700" idx="36">
    <p:pos x="5034" y="1007"/>
    <p:text>SELECT count(*) as pass_quiz FROM quizresult where  mentee_id = 11 and result = 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6:43.888" idx="37">
    <p:pos x="3483" y="1760"/>
    <p:text>SELECT
    me.course_id,
    me.progress,
    c.name,
    CASE
        WHEN me.progress = 0 THEN 'Pending'
        WHEN me.progress &lt; 100 THEN 'Processing'
        ELSE 'Completed'
    END AS tag
FROM
    menteecourse me
    JOIN course c ON me.course_id = c.id
WHERE
    me.mentee_id = 11;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13.122" idx="38">
    <p:pos x="5188" y="1752"/>
    <p:text>SELECT
    status,
    ROUND((COUNT(*) * 100.0 / total_courses), 2) AS percentage
FROM
    (
        SELECT
            CASE
                WHEN progress = 0 THEN 'Pending'
                WHEN progress &lt; 100 THEN 'Processing'
                ELSE 'Completed'
            END AS status,
            COUNT(*) OVER() AS total_courses
        FROM
            menteecourse me
            JOIN course c ON me.course_id = c.id
        WHERE
            mentee_id = 11
    ) subquery
GROUP BY
    status, total_courses;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25.762" idx="39">
    <p:pos x="3805" y="2935"/>
    <p:text>SELECT
    SUM(online_time) AS total_online_time,
    MONTH(online_date) AS monthly
FROM
    lms.online
WHERE
    user_id = 7
GROUP BY
    MONTH(online_date);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7:40.325" idx="40">
    <p:pos x="5388" y="2920"/>
    <p:text>SELECT
    s.name AS section_name,
    q.name AS quiz_name
FROM
    lms.menteecourse mc
    JOIN section s ON mc.course_id = s.course_id
    JOIN quiz q ON s.id = q.section_id
WHERE
    mc.mentee_id = 11
    AND q.id NOT IN (
        SELECT
            quiz_id
        FROM
            quizresult
        WHERE
            mentee_id = 11
            AND result = true
    );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38:11.559" idx="41">
    <p:pos x="2636" y="1086"/>
    <p:text>SELECT
    SUM(price) AS revenue
FROM
    course c
    JOIN menteecourse mc ON c.id = mc.course_id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18.575" idx="42">
    <p:pos x="3864" y="1086"/>
    <p:text>SELECT
    COUNT(id) AS total_course
FROM
    course
WHERE
   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30.966" idx="43">
    <p:pos x="5024" y="1101"/>
    <p:text>SELECT
    COUNT(DISTINCT mentee_id) AS total_student
FROM
    course c
    JOIN menteecourse mc ON c.id = mc.course_id AND c.mentor_id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0.903" idx="44">
    <p:pos x="3181" y="1977"/>
    <p:text>SELECT
    COUNT(u.id)
FROM
    course c
    JOIN menteecourse mc ON c.id = mc.course_id
    JOIN user u ON mc.mentee_id = u.id
WHERE
    u.is_active IS TRUE;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8:47.559" idx="45">
    <p:pos x="4586" y="2007"/>
    <p:text>SELECT
    COUNT(*) AS new_enrollment
FROM
    course c
    JOIN menteecourse mc ON c.id = mc.course_id
WHERE
    DATEDIFF(CURRENT_TIMESTAMP, enroll_at) &lt; 7
    AND mentor_id = 2;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07.434" idx="46">
    <p:pos x="2981" y="2760"/>
    <p:text>SELECT     c.name, SUM(price) AS revenue, COUNT(*) AS quantityFROM    course c        JOIN    menteecourse mc ON c.id = mc.course_idWHERE    mentor_id = 2GROUP BY c.nameORDER BY revenue;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39:21.357" idx="47">
    <p:pos x="5009" y="2699"/>
    <p:text>SELECT     rating_star, u.nameFROM    review r        JOIN    course c ON source_id = c.id AND c.mentor_id = 2        JOIN    user u ON r.mentee_id = u.idORDER BY r.review_at DESCLIMIT 5</p:text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26T22:23:51.347" idx="10">
    <p:pos x="5307" y="1673"/>
    <p:text>SELECT name FROM category;</p:text>
    <p:extLst>
      <p:ext uri="{C676402C-5697-4E1C-873F-D02D1690AC5C}">
        <p15:threadingInfo xmlns:p15="http://schemas.microsoft.com/office/powerpoint/2012/main" timeZoneBias="-420"/>
      </p:ext>
    </p:extLst>
  </p:cm>
  <p:cm authorId="1" dt="2024-06-26T22:24:02.909" idx="11">
    <p:pos x="5483" y="2572"/>
    <p:text>SELECT     course_id, asset_idFROM    imagebanner</p:text>
    <p:extLst>
      <p:ext uri="{C676402C-5697-4E1C-873F-D02D1690AC5C}">
        <p15:threadingInfo xmlns:p15="http://schemas.microsoft.com/office/powerpoint/2012/main" timeZoneBias="-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7904110-CA28-333E-2C34-1D6898DC0F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78BA21-CD2F-EE12-5978-472132E8FF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5959A-AE8E-4098-8E47-081D9FE6ACD1}" type="datetimeFigureOut">
              <a:rPr lang="en-GB" smtClean="0"/>
              <a:t>26/06/2024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0F835B-6669-0F4A-D3F6-4284B75B49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16185-AADD-6E7A-A4FC-A558DFE03E0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649B8-B442-4509-AEA1-C442A31137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35219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2F50848-CCE2-4F33-8910-F863336B6EB2}" type="datetimeFigureOut">
              <a:rPr lang="de-CH" smtClean="0"/>
              <a:pPr/>
              <a:t>26.06.2024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6A4FF178-7F5C-4C53-AC97-DF4205D97146}" type="slidenum">
              <a:rPr lang="de-CH" smtClean="0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5230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0493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78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name, summary, </a:t>
            </a:r>
            <a:r>
              <a:rPr lang="en-US" dirty="0" err="1"/>
              <a:t>attempts_allowed</a:t>
            </a:r>
            <a:r>
              <a:rPr lang="en-US" dirty="0"/>
              <a:t>, </a:t>
            </a:r>
            <a:r>
              <a:rPr lang="en-US" dirty="0" err="1"/>
              <a:t>passing_grade</a:t>
            </a:r>
            <a:r>
              <a:rPr lang="en-US" dirty="0"/>
              <a:t>, duration FROM quiz;</a:t>
            </a:r>
          </a:p>
          <a:p>
            <a:r>
              <a:rPr lang="en-US" dirty="0"/>
              <a:t>SELECT type FROM </a:t>
            </a:r>
            <a:r>
              <a:rPr lang="en-US" dirty="0" err="1"/>
              <a:t>questiontype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6265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content, </a:t>
            </a:r>
            <a:r>
              <a:rPr lang="en-US" dirty="0" err="1"/>
              <a:t>asset_id</a:t>
            </a:r>
            <a:r>
              <a:rPr lang="en-US" dirty="0"/>
              <a:t>, </a:t>
            </a:r>
            <a:r>
              <a:rPr lang="en-US" dirty="0" err="1"/>
              <a:t>is_correct</a:t>
            </a:r>
            <a:r>
              <a:rPr lang="en-US" dirty="0"/>
              <a:t> FROM answer;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4750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sum(price) as </a:t>
            </a:r>
            <a:r>
              <a:rPr lang="en-US" dirty="0" err="1"/>
              <a:t>total_revenue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total_memtor</a:t>
            </a:r>
            <a:r>
              <a:rPr lang="en-US" dirty="0"/>
              <a:t> FROM user where role = 2;	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SELECT COUNT(*) as </a:t>
            </a:r>
            <a:r>
              <a:rPr lang="en-US" dirty="0" err="1"/>
              <a:t>total_memtee</a:t>
            </a:r>
            <a:r>
              <a:rPr lang="en-US" dirty="0"/>
              <a:t> FROM user where role = 3;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total_enrollmentFROM</a:t>
            </a:r>
            <a:r>
              <a:rPr lang="en-US" dirty="0"/>
              <a:t>    </a:t>
            </a:r>
            <a:r>
              <a:rPr lang="en-US" dirty="0" err="1"/>
              <a:t>menteecourseWHERE</a:t>
            </a:r>
            <a:r>
              <a:rPr lang="en-US" dirty="0"/>
              <a:t>    </a:t>
            </a:r>
            <a:r>
              <a:rPr lang="en-US" dirty="0" err="1"/>
              <a:t>enroll_at</a:t>
            </a:r>
            <a:r>
              <a:rPr lang="en-US" dirty="0"/>
              <a:t> IS NOT NULL;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monthly_saleFROM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MONTH(</a:t>
            </a:r>
            <a:r>
              <a:rPr lang="en-US" dirty="0" err="1"/>
              <a:t>mc.enroll_at</a:t>
            </a:r>
            <a:r>
              <a:rPr lang="en-US" dirty="0"/>
              <a:t>) = MONTH(CURRENT_TIMESTAMP);</a:t>
            </a:r>
          </a:p>
          <a:p>
            <a:r>
              <a:rPr lang="en-US" dirty="0"/>
              <a:t>SELECT     SUM(price) AS </a:t>
            </a:r>
            <a:r>
              <a:rPr lang="en-US" dirty="0" err="1"/>
              <a:t>weeekly_saleFROM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WEEK(</a:t>
            </a:r>
            <a:r>
              <a:rPr lang="en-US" dirty="0" err="1"/>
              <a:t>mc.enroll_at</a:t>
            </a:r>
            <a:r>
              <a:rPr lang="en-US" dirty="0"/>
              <a:t>) = WEEK(CURRENT_TIMESTAMP);</a:t>
            </a:r>
          </a:p>
          <a:p>
            <a:r>
              <a:rPr lang="en-US" dirty="0"/>
              <a:t>with </a:t>
            </a:r>
            <a:r>
              <a:rPr lang="en-US" dirty="0" err="1"/>
              <a:t>cte</a:t>
            </a:r>
            <a:r>
              <a:rPr lang="en-US" dirty="0"/>
              <a:t> as (SELECT     DATE(</a:t>
            </a:r>
            <a:r>
              <a:rPr lang="en-US" dirty="0" err="1"/>
              <a:t>online_time</a:t>
            </a:r>
            <a:r>
              <a:rPr lang="en-US" dirty="0"/>
              <a:t>) AS </a:t>
            </a:r>
            <a:r>
              <a:rPr lang="en-US" dirty="0" err="1"/>
              <a:t>onl_date</a:t>
            </a:r>
            <a:r>
              <a:rPr lang="en-US" dirty="0"/>
              <a:t>,    ROUND(HOUR(</a:t>
            </a:r>
            <a:r>
              <a:rPr lang="en-US" dirty="0" err="1"/>
              <a:t>online_time</a:t>
            </a:r>
            <a:r>
              <a:rPr lang="en-US" dirty="0"/>
              <a:t>) + MINUTE(</a:t>
            </a:r>
            <a:r>
              <a:rPr lang="en-US" dirty="0" err="1"/>
              <a:t>online_time</a:t>
            </a:r>
            <a:r>
              <a:rPr lang="en-US" dirty="0"/>
              <a:t>) / 60,            2) AS </a:t>
            </a:r>
            <a:r>
              <a:rPr lang="en-US" dirty="0" err="1"/>
              <a:t>onl_timeFROM</a:t>
            </a:r>
            <a:r>
              <a:rPr lang="en-US" dirty="0"/>
              <a:t>    `online`)SELECT     </a:t>
            </a:r>
            <a:r>
              <a:rPr lang="en-US" dirty="0" err="1"/>
              <a:t>onl_date</a:t>
            </a:r>
            <a:r>
              <a:rPr lang="en-US" dirty="0"/>
              <a:t>, SUM(</a:t>
            </a:r>
            <a:r>
              <a:rPr lang="en-US" dirty="0" err="1"/>
              <a:t>onl_time</a:t>
            </a:r>
            <a:r>
              <a:rPr lang="en-US" dirty="0"/>
              <a:t>) AS </a:t>
            </a:r>
            <a:r>
              <a:rPr lang="en-US" dirty="0" err="1"/>
              <a:t>total_timeFROM</a:t>
            </a:r>
            <a:r>
              <a:rPr lang="en-US" dirty="0"/>
              <a:t>    </a:t>
            </a:r>
            <a:r>
              <a:rPr lang="en-US" dirty="0" err="1"/>
              <a:t>cteGROUP</a:t>
            </a:r>
            <a:r>
              <a:rPr lang="en-US" dirty="0"/>
              <a:t> BY </a:t>
            </a:r>
            <a:r>
              <a:rPr lang="en-US" dirty="0" err="1"/>
              <a:t>onl_date</a:t>
            </a:r>
            <a:r>
              <a:rPr lang="en-US" dirty="0"/>
              <a:t>;</a:t>
            </a:r>
          </a:p>
          <a:p>
            <a:r>
              <a:rPr lang="en-US" dirty="0"/>
              <a:t>with 15_day_sell as (SELECT     COUNT(*) AS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DATEDIFF(</a:t>
            </a:r>
            <a:r>
              <a:rPr lang="en-US" dirty="0" err="1"/>
              <a:t>created_at</a:t>
            </a:r>
            <a:r>
              <a:rPr lang="en-US" dirty="0"/>
              <a:t>, CURRENT_TIMESTAMP) &lt; 15GROUP BY </a:t>
            </a:r>
            <a:r>
              <a:rPr lang="en-US" dirty="0" err="1"/>
              <a:t>category_id</a:t>
            </a:r>
            <a:r>
              <a:rPr lang="en-US" dirty="0"/>
              <a:t>),15_day_buy as (SELECT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)SELECT     </a:t>
            </a:r>
            <a:r>
              <a:rPr lang="en-US" dirty="0" err="1"/>
              <a:t>total_sells</a:t>
            </a:r>
            <a:r>
              <a:rPr lang="en-US" dirty="0"/>
              <a:t>, </a:t>
            </a:r>
            <a:r>
              <a:rPr lang="en-US" dirty="0" err="1"/>
              <a:t>total_buy</a:t>
            </a:r>
            <a:r>
              <a:rPr lang="en-US" dirty="0"/>
              <a:t>, </a:t>
            </a:r>
            <a:r>
              <a:rPr lang="en-US" dirty="0" err="1"/>
              <a:t>category.nameFROM</a:t>
            </a:r>
            <a:r>
              <a:rPr lang="en-US" dirty="0"/>
              <a:t>    15_day_sell AS sell        JOIN    15_day_buy AS buy ON </a:t>
            </a:r>
            <a:r>
              <a:rPr lang="en-US" dirty="0" err="1"/>
              <a:t>sell.category_id</a:t>
            </a:r>
            <a:r>
              <a:rPr lang="en-US" dirty="0"/>
              <a:t> = </a:t>
            </a:r>
            <a:r>
              <a:rPr lang="en-US" dirty="0" err="1"/>
              <a:t>buy.category_id</a:t>
            </a:r>
            <a:r>
              <a:rPr lang="en-US" dirty="0"/>
              <a:t>        JOIN    category ON </a:t>
            </a:r>
            <a:r>
              <a:rPr lang="en-US" dirty="0" err="1"/>
              <a:t>sell.category_id</a:t>
            </a:r>
            <a:r>
              <a:rPr lang="en-US" dirty="0"/>
              <a:t> = category.id;</a:t>
            </a:r>
          </a:p>
          <a:p>
            <a:r>
              <a:rPr lang="en-US" dirty="0"/>
              <a:t>with rating as (SELECT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mentor_id</a:t>
            </a:r>
            <a:r>
              <a:rPr lang="en-US" dirty="0"/>
              <a:t> FROM </a:t>
            </a:r>
            <a:r>
              <a:rPr lang="en-US" dirty="0" err="1"/>
              <a:t>lms.review</a:t>
            </a:r>
            <a:r>
              <a:rPr lang="en-US" dirty="0"/>
              <a:t> r join course c on </a:t>
            </a:r>
            <a:r>
              <a:rPr lang="en-US" dirty="0" err="1"/>
              <a:t>r.source_id</a:t>
            </a:r>
            <a:r>
              <a:rPr lang="en-US" dirty="0"/>
              <a:t> = </a:t>
            </a:r>
            <a:r>
              <a:rPr lang="en-US" dirty="0" err="1"/>
              <a:t>c.idgroup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)select </a:t>
            </a:r>
            <a:r>
              <a:rPr lang="en-US" dirty="0" err="1"/>
              <a:t>average_star</a:t>
            </a:r>
            <a:r>
              <a:rPr lang="en-US" dirty="0"/>
              <a:t>, </a:t>
            </a:r>
            <a:r>
              <a:rPr lang="en-US" dirty="0" err="1"/>
              <a:t>c.mentor_id</a:t>
            </a:r>
            <a:r>
              <a:rPr lang="en-US" dirty="0"/>
              <a:t>, count(</a:t>
            </a:r>
            <a:r>
              <a:rPr lang="en-US" dirty="0" err="1"/>
              <a:t>c.mentor_id</a:t>
            </a:r>
            <a:r>
              <a:rPr lang="en-US" dirty="0"/>
              <a:t>) as </a:t>
            </a:r>
            <a:r>
              <a:rPr lang="en-US" dirty="0" err="1"/>
              <a:t>enroll_per_mentor</a:t>
            </a:r>
            <a:r>
              <a:rPr lang="en-US" dirty="0"/>
              <a:t> from course c join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m.course_idjoin</a:t>
            </a:r>
            <a:r>
              <a:rPr lang="en-US" dirty="0"/>
              <a:t> rating on </a:t>
            </a:r>
            <a:r>
              <a:rPr lang="en-US" dirty="0" err="1"/>
              <a:t>c.mentor_id</a:t>
            </a:r>
            <a:r>
              <a:rPr lang="en-US" dirty="0"/>
              <a:t> = </a:t>
            </a:r>
            <a:r>
              <a:rPr lang="en-US" dirty="0" err="1"/>
              <a:t>rating.mentor_idgroup</a:t>
            </a:r>
            <a:r>
              <a:rPr lang="en-US" dirty="0"/>
              <a:t> by </a:t>
            </a:r>
            <a:r>
              <a:rPr lang="en-US" dirty="0" err="1"/>
              <a:t>mentor_id</a:t>
            </a:r>
            <a:r>
              <a:rPr lang="en-US" dirty="0"/>
              <a:t>;</a:t>
            </a:r>
          </a:p>
          <a:p>
            <a:r>
              <a:rPr lang="en-US" dirty="0"/>
              <a:t>select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enroll_num</a:t>
            </a:r>
            <a:r>
              <a:rPr lang="en-US" dirty="0"/>
              <a:t>, c.name, </a:t>
            </a:r>
            <a:r>
              <a:rPr lang="en-US" dirty="0" err="1"/>
              <a:t>c.price</a:t>
            </a:r>
            <a:r>
              <a:rPr lang="en-US" dirty="0"/>
              <a:t>, sum(</a:t>
            </a:r>
            <a:r>
              <a:rPr lang="en-US" dirty="0" err="1"/>
              <a:t>c.price</a:t>
            </a:r>
            <a:r>
              <a:rPr lang="en-US" dirty="0"/>
              <a:t>) as </a:t>
            </a:r>
            <a:r>
              <a:rPr lang="en-US" dirty="0" err="1"/>
              <a:t>total_sale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m join course c on </a:t>
            </a:r>
            <a:r>
              <a:rPr lang="en-US" dirty="0" err="1"/>
              <a:t>m.course_id</a:t>
            </a:r>
            <a:r>
              <a:rPr lang="en-US" dirty="0"/>
              <a:t> = c.id where </a:t>
            </a:r>
            <a:r>
              <a:rPr lang="en-US" dirty="0" err="1"/>
              <a:t>datediff</a:t>
            </a:r>
            <a:r>
              <a:rPr lang="en-US" dirty="0"/>
              <a:t>(</a:t>
            </a:r>
            <a:r>
              <a:rPr lang="en-US" dirty="0" err="1"/>
              <a:t>m.enroll_at</a:t>
            </a:r>
            <a:r>
              <a:rPr lang="en-US" dirty="0"/>
              <a:t>, </a:t>
            </a:r>
            <a:r>
              <a:rPr lang="en-US" dirty="0" err="1"/>
              <a:t>current_timestamp</a:t>
            </a:r>
            <a:r>
              <a:rPr lang="en-US" dirty="0"/>
              <a:t>) &lt;=7group by c.name, </a:t>
            </a:r>
            <a:r>
              <a:rPr lang="en-US" dirty="0" err="1"/>
              <a:t>c.price</a:t>
            </a:r>
            <a:r>
              <a:rPr lang="en-US" dirty="0"/>
              <a:t> 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21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2948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30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698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Course: SELECT     </a:t>
            </a:r>
            <a:r>
              <a:rPr lang="en-US" dirty="0" err="1"/>
              <a:t>course_id</a:t>
            </a:r>
            <a:r>
              <a:rPr lang="en-US" dirty="0"/>
              <a:t>,    COUNT(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num_enrolled</a:t>
            </a:r>
            <a:r>
              <a:rPr lang="en-US" dirty="0"/>
              <a:t>,    course.name AS </a:t>
            </a:r>
            <a:r>
              <a:rPr lang="en-US" dirty="0" err="1"/>
              <a:t>course_name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category.name AS </a:t>
            </a:r>
            <a:r>
              <a:rPr lang="en-US" dirty="0" err="1"/>
              <a:t>categoryFROM</a:t>
            </a:r>
            <a:r>
              <a:rPr lang="en-US" dirty="0"/>
              <a:t>    </a:t>
            </a:r>
            <a:r>
              <a:rPr lang="en-US" dirty="0" err="1"/>
              <a:t>menteecourse</a:t>
            </a:r>
            <a:r>
              <a:rPr lang="en-US" dirty="0"/>
              <a:t>        JOIN    course ON </a:t>
            </a:r>
            <a:r>
              <a:rPr lang="en-US" dirty="0" err="1"/>
              <a:t>menteecourse.course_id</a:t>
            </a:r>
            <a:r>
              <a:rPr lang="en-US" dirty="0"/>
              <a:t> = course.id        JOIN    category ON </a:t>
            </a:r>
            <a:r>
              <a:rPr lang="en-US" dirty="0" err="1"/>
              <a:t>course.category_id</a:t>
            </a:r>
            <a:r>
              <a:rPr lang="en-US" dirty="0"/>
              <a:t> = </a:t>
            </a:r>
            <a:r>
              <a:rPr lang="en-US" dirty="0" err="1"/>
              <a:t>category.idGROUP</a:t>
            </a:r>
            <a:r>
              <a:rPr lang="en-US" dirty="0"/>
              <a:t> BY </a:t>
            </a:r>
            <a:r>
              <a:rPr lang="en-US" dirty="0" err="1"/>
              <a:t>course_idORDER</a:t>
            </a:r>
            <a:r>
              <a:rPr lang="en-US" dirty="0"/>
              <a:t> BY </a:t>
            </a:r>
            <a:r>
              <a:rPr lang="en-US" dirty="0" err="1"/>
              <a:t>num_enrolled</a:t>
            </a:r>
            <a:r>
              <a:rPr lang="en-US" dirty="0"/>
              <a:t> DESC LIMIT 4;</a:t>
            </a:r>
          </a:p>
          <a:p>
            <a:r>
              <a:rPr lang="en-US" dirty="0"/>
              <a:t>Trending Course: SELECT     course.name AS </a:t>
            </a:r>
            <a:r>
              <a:rPr lang="en-US" dirty="0" err="1"/>
              <a:t>courseName</a:t>
            </a:r>
            <a:r>
              <a:rPr lang="en-US" dirty="0"/>
              <a:t>,    </a:t>
            </a:r>
            <a:r>
              <a:rPr lang="en-US" dirty="0" err="1"/>
              <a:t>course.price</a:t>
            </a:r>
            <a:r>
              <a:rPr lang="en-US" dirty="0"/>
              <a:t>,    </a:t>
            </a:r>
            <a:r>
              <a:rPr lang="en-US" dirty="0" err="1"/>
              <a:t>course.description</a:t>
            </a:r>
            <a:r>
              <a:rPr lang="en-US" dirty="0"/>
              <a:t>,    category.name AS category,    </a:t>
            </a:r>
            <a:r>
              <a:rPr lang="en-US" dirty="0" err="1"/>
              <a:t>course.created_at</a:t>
            </a:r>
            <a:r>
              <a:rPr lang="en-US" dirty="0"/>
              <a:t>,    </a:t>
            </a:r>
            <a:r>
              <a:rPr lang="en-US" dirty="0" err="1"/>
              <a:t>rate.avg_rate</a:t>
            </a:r>
            <a:r>
              <a:rPr lang="en-US" dirty="0"/>
              <a:t>,    </a:t>
            </a:r>
            <a:r>
              <a:rPr lang="en-US" dirty="0" err="1"/>
              <a:t>rate.total_rateFROM</a:t>
            </a:r>
            <a:r>
              <a:rPr lang="en-US" dirty="0"/>
              <a:t>    course        JOIN    category ON </a:t>
            </a:r>
            <a:r>
              <a:rPr lang="en-US" dirty="0" err="1"/>
              <a:t>course.category_id</a:t>
            </a:r>
            <a:r>
              <a:rPr lang="en-US" dirty="0"/>
              <a:t> = category.id        JOIN    (SELECT         </a:t>
            </a:r>
            <a:r>
              <a:rPr lang="en-US" dirty="0" err="1"/>
              <a:t>course_id</a:t>
            </a:r>
            <a:r>
              <a:rPr lang="en-US" dirty="0"/>
              <a:t>    FROM        </a:t>
            </a:r>
            <a:r>
              <a:rPr lang="en-US" dirty="0" err="1"/>
              <a:t>menteecourse</a:t>
            </a:r>
            <a:r>
              <a:rPr lang="en-US" dirty="0"/>
              <a:t>    GROUP BY </a:t>
            </a:r>
            <a:r>
              <a:rPr lang="en-US" dirty="0" err="1"/>
              <a:t>course_id</a:t>
            </a:r>
            <a:r>
              <a:rPr lang="en-US" dirty="0"/>
              <a:t>    ORDER BY COUNT(</a:t>
            </a:r>
            <a:r>
              <a:rPr lang="en-US" dirty="0" err="1"/>
              <a:t>course_id</a:t>
            </a:r>
            <a:r>
              <a:rPr lang="en-US" dirty="0"/>
              <a:t>) DESC    LIMIT 4) AS trending ON course.id = </a:t>
            </a:r>
            <a:r>
              <a:rPr lang="en-US" dirty="0" err="1"/>
              <a:t>trending.course_id</a:t>
            </a:r>
            <a:r>
              <a:rPr lang="en-US" dirty="0"/>
              <a:t>        JOIN    (SELECT        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total_rate</a:t>
            </a:r>
            <a:r>
              <a:rPr lang="en-US" dirty="0"/>
              <a:t>,            SUM(</a:t>
            </a:r>
            <a:r>
              <a:rPr lang="en-US" dirty="0" err="1"/>
              <a:t>review.rating_star</a:t>
            </a:r>
            <a:r>
              <a:rPr lang="en-US" dirty="0"/>
              <a:t>) / COUNT(</a:t>
            </a:r>
            <a:r>
              <a:rPr lang="en-US" dirty="0" err="1"/>
              <a:t>review.rating_star</a:t>
            </a:r>
            <a:r>
              <a:rPr lang="en-US" dirty="0"/>
              <a:t>) AS </a:t>
            </a:r>
            <a:r>
              <a:rPr lang="en-US" dirty="0" err="1"/>
              <a:t>avg_rate</a:t>
            </a:r>
            <a:r>
              <a:rPr lang="en-US" dirty="0"/>
              <a:t>,            course.id    FROM        review    JOIN course ON </a:t>
            </a:r>
            <a:r>
              <a:rPr lang="en-US" dirty="0" err="1"/>
              <a:t>review.source_id</a:t>
            </a:r>
            <a:r>
              <a:rPr lang="en-US" dirty="0"/>
              <a:t> = course.id    GROUP BY course.id) AS rate ON course.id = </a:t>
            </a:r>
            <a:r>
              <a:rPr lang="en-US" dirty="0" err="1"/>
              <a:t>rate.idORDER</a:t>
            </a:r>
            <a:r>
              <a:rPr lang="en-US" dirty="0"/>
              <a:t> BY </a:t>
            </a:r>
            <a:r>
              <a:rPr lang="en-US" dirty="0" err="1"/>
              <a:t>rate.avg_rate</a:t>
            </a:r>
            <a:r>
              <a:rPr lang="en-US" dirty="0"/>
              <a:t> DESC;</a:t>
            </a:r>
          </a:p>
          <a:p>
            <a:r>
              <a:rPr lang="en-US" dirty="0"/>
              <a:t>SELECT     COUNT(</a:t>
            </a:r>
            <a:r>
              <a:rPr lang="en-US" dirty="0" err="1"/>
              <a:t>course_id</a:t>
            </a:r>
            <a:r>
              <a:rPr lang="en-US" dirty="0"/>
              <a:t>) AS </a:t>
            </a:r>
            <a:r>
              <a:rPr lang="en-US" dirty="0" err="1"/>
              <a:t>num_enroll</a:t>
            </a:r>
            <a:r>
              <a:rPr lang="en-US" dirty="0"/>
              <a:t>,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category_idFROM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 ON c.id = </a:t>
            </a:r>
            <a:r>
              <a:rPr lang="en-US" dirty="0" err="1"/>
              <a:t>m.course_idGROUP</a:t>
            </a:r>
            <a:r>
              <a:rPr lang="en-US" dirty="0"/>
              <a:t> BY </a:t>
            </a:r>
            <a:r>
              <a:rPr lang="en-US" dirty="0" err="1"/>
              <a:t>category_id</a:t>
            </a:r>
            <a:r>
              <a:rPr lang="en-US" dirty="0"/>
              <a:t> , </a:t>
            </a:r>
            <a:r>
              <a:rPr lang="en-US" dirty="0" err="1"/>
              <a:t>course_idHAVING</a:t>
            </a:r>
            <a:r>
              <a:rPr lang="en-US" dirty="0"/>
              <a:t> </a:t>
            </a:r>
            <a:r>
              <a:rPr lang="en-US" dirty="0" err="1"/>
              <a:t>category_id</a:t>
            </a:r>
            <a:r>
              <a:rPr lang="en-US" dirty="0"/>
              <a:t> IN (SELECT         </a:t>
            </a:r>
            <a:r>
              <a:rPr lang="en-US" dirty="0" err="1"/>
              <a:t>category_id</a:t>
            </a:r>
            <a:r>
              <a:rPr lang="en-US" dirty="0"/>
              <a:t>    FROM        </a:t>
            </a:r>
            <a:r>
              <a:rPr lang="en-US" dirty="0" err="1"/>
              <a:t>favouritecategory</a:t>
            </a:r>
            <a:r>
              <a:rPr lang="en-US" dirty="0"/>
              <a:t>    WHERE        </a:t>
            </a:r>
            <a:r>
              <a:rPr lang="en-US" dirty="0" err="1"/>
              <a:t>mentee_id</a:t>
            </a:r>
            <a:r>
              <a:rPr lang="en-US" dirty="0"/>
              <a:t> = 7)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063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Course Details: WITH </a:t>
            </a:r>
            <a:r>
              <a:rPr lang="en-US" dirty="0" err="1"/>
              <a:t>lesson_count</a:t>
            </a:r>
            <a:r>
              <a:rPr lang="en-US" dirty="0"/>
              <a:t> as (SELECT     s.id, </a:t>
            </a:r>
            <a:r>
              <a:rPr lang="en-US" dirty="0" err="1"/>
              <a:t>s.course_id</a:t>
            </a:r>
            <a:r>
              <a:rPr lang="en-US" dirty="0"/>
              <a:t>, s.name, COUNT(l.id) AS </a:t>
            </a:r>
            <a:r>
              <a:rPr lang="en-US" dirty="0" err="1"/>
              <a:t>lesson_per_sectionFROM</a:t>
            </a:r>
            <a:r>
              <a:rPr lang="en-US" dirty="0"/>
              <a:t>    section s        JOIN    lesson l ON s.id = </a:t>
            </a:r>
            <a:r>
              <a:rPr lang="en-US" dirty="0" err="1"/>
              <a:t>l.section_idGROUP</a:t>
            </a:r>
            <a:r>
              <a:rPr lang="en-US" dirty="0"/>
              <a:t> BY s.id , s.name),</a:t>
            </a:r>
            <a:r>
              <a:rPr lang="en-US" dirty="0" err="1"/>
              <a:t>section_count</a:t>
            </a:r>
            <a:r>
              <a:rPr lang="en-US" dirty="0"/>
              <a:t> as (SELECT     </a:t>
            </a:r>
            <a:r>
              <a:rPr lang="en-US" dirty="0" err="1"/>
              <a:t>course_id</a:t>
            </a:r>
            <a:r>
              <a:rPr lang="en-US" dirty="0"/>
              <a:t>,    SUM(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total_lesson</a:t>
            </a:r>
            <a:r>
              <a:rPr lang="en-US" dirty="0"/>
              <a:t>,    COUNT(</a:t>
            </a:r>
            <a:r>
              <a:rPr lang="en-US" dirty="0" err="1"/>
              <a:t>lesson_per_section</a:t>
            </a:r>
            <a:r>
              <a:rPr lang="en-US" dirty="0"/>
              <a:t>) AS </a:t>
            </a:r>
            <a:r>
              <a:rPr lang="en-US" dirty="0" err="1"/>
              <a:t>total_sectionFROM</a:t>
            </a:r>
            <a:r>
              <a:rPr lang="en-US" dirty="0"/>
              <a:t>    </a:t>
            </a:r>
            <a:r>
              <a:rPr lang="en-US" dirty="0" err="1"/>
              <a:t>lesson_countGROUP</a:t>
            </a:r>
            <a:r>
              <a:rPr lang="en-US" dirty="0"/>
              <a:t> BY </a:t>
            </a:r>
            <a:r>
              <a:rPr lang="en-US" dirty="0" err="1"/>
              <a:t>course_id</a:t>
            </a:r>
            <a:r>
              <a:rPr lang="en-US" dirty="0"/>
              <a:t>),</a:t>
            </a:r>
            <a:r>
              <a:rPr lang="en-US" dirty="0" err="1"/>
              <a:t>review_count</a:t>
            </a:r>
            <a:r>
              <a:rPr lang="en-US" dirty="0"/>
              <a:t> as (SELECT     </a:t>
            </a:r>
            <a:r>
              <a:rPr lang="en-US" dirty="0" err="1"/>
              <a:t>source_id</a:t>
            </a:r>
            <a:r>
              <a:rPr lang="en-US" dirty="0"/>
              <a:t>,    COUNT(</a:t>
            </a:r>
            <a:r>
              <a:rPr lang="en-US" dirty="0" err="1"/>
              <a:t>source_id</a:t>
            </a:r>
            <a:r>
              <a:rPr lang="en-US" dirty="0"/>
              <a:t>) AS </a:t>
            </a:r>
            <a:r>
              <a:rPr lang="en-US" dirty="0" err="1"/>
              <a:t>total_review</a:t>
            </a:r>
            <a:r>
              <a:rPr lang="en-US" dirty="0"/>
              <a:t>,    AVG(</a:t>
            </a:r>
            <a:r>
              <a:rPr lang="en-US" dirty="0" err="1"/>
              <a:t>rating_star</a:t>
            </a:r>
            <a:r>
              <a:rPr lang="en-US" dirty="0"/>
              <a:t>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lms.reviewGROUP</a:t>
            </a:r>
            <a:r>
              <a:rPr lang="en-US" dirty="0"/>
              <a:t> BY </a:t>
            </a:r>
            <a:r>
              <a:rPr lang="en-US" dirty="0" err="1"/>
              <a:t>source_id</a:t>
            </a:r>
            <a:r>
              <a:rPr lang="en-US" dirty="0"/>
              <a:t>)SELECT     c.name,    </a:t>
            </a:r>
            <a:r>
              <a:rPr lang="en-US" dirty="0" err="1"/>
              <a:t>c.price</a:t>
            </a:r>
            <a:r>
              <a:rPr lang="en-US" dirty="0"/>
              <a:t>,    u.name,    </a:t>
            </a:r>
            <a:r>
              <a:rPr lang="en-US" dirty="0" err="1"/>
              <a:t>u.asset_id</a:t>
            </a:r>
            <a:r>
              <a:rPr lang="en-US" dirty="0"/>
              <a:t>,    </a:t>
            </a:r>
            <a:r>
              <a:rPr lang="en-US" dirty="0" err="1"/>
              <a:t>c.description</a:t>
            </a:r>
            <a:r>
              <a:rPr lang="en-US" dirty="0"/>
              <a:t>,    </a:t>
            </a:r>
            <a:r>
              <a:rPr lang="en-US" dirty="0" err="1"/>
              <a:t>s.total_lesson</a:t>
            </a:r>
            <a:r>
              <a:rPr lang="en-US" dirty="0"/>
              <a:t>,    </a:t>
            </a:r>
            <a:r>
              <a:rPr lang="en-US" dirty="0" err="1"/>
              <a:t>s.total_section</a:t>
            </a:r>
            <a:r>
              <a:rPr lang="en-US" dirty="0"/>
              <a:t>,    </a:t>
            </a:r>
            <a:r>
              <a:rPr lang="en-US" dirty="0" err="1"/>
              <a:t>r.total_review</a:t>
            </a:r>
            <a:r>
              <a:rPr lang="en-US" dirty="0"/>
              <a:t>,    round(</a:t>
            </a:r>
            <a:r>
              <a:rPr lang="en-US" dirty="0" err="1"/>
              <a:t>r.avg_star</a:t>
            </a:r>
            <a:r>
              <a:rPr lang="en-US" dirty="0"/>
              <a:t>, 1) as </a:t>
            </a:r>
            <a:r>
              <a:rPr lang="en-US" dirty="0" err="1"/>
              <a:t>avg_starFROM</a:t>
            </a:r>
            <a:r>
              <a:rPr lang="en-US" dirty="0"/>
              <a:t>    </a:t>
            </a:r>
            <a:r>
              <a:rPr lang="en-US" dirty="0" err="1"/>
              <a:t>lms.course</a:t>
            </a:r>
            <a:r>
              <a:rPr lang="en-US" dirty="0"/>
              <a:t> c        JOIN    user u ON </a:t>
            </a:r>
            <a:r>
              <a:rPr lang="en-US" dirty="0" err="1"/>
              <a:t>c.mentor_id</a:t>
            </a:r>
            <a:r>
              <a:rPr lang="en-US" dirty="0"/>
              <a:t> = u.id        JOIN    </a:t>
            </a:r>
            <a:r>
              <a:rPr lang="en-US" dirty="0" err="1"/>
              <a:t>section_count</a:t>
            </a:r>
            <a:r>
              <a:rPr lang="en-US" dirty="0"/>
              <a:t> s ON c.id = </a:t>
            </a:r>
            <a:r>
              <a:rPr lang="en-US" dirty="0" err="1"/>
              <a:t>s.course_id</a:t>
            </a:r>
            <a:r>
              <a:rPr lang="en-US" dirty="0"/>
              <a:t>        JOIN     </a:t>
            </a:r>
            <a:r>
              <a:rPr lang="en-US" dirty="0" err="1"/>
              <a:t>review_count</a:t>
            </a:r>
            <a:r>
              <a:rPr lang="en-US" dirty="0"/>
              <a:t> r on c.id = </a:t>
            </a:r>
            <a:r>
              <a:rPr lang="en-US" dirty="0" err="1"/>
              <a:t>r.source_id</a:t>
            </a:r>
            <a:r>
              <a:rPr lang="en-US" dirty="0"/>
              <a:t>    WHERE c.id = 'C1'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4900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l.id,    title,    transcript,    summary,    </a:t>
            </a:r>
            <a:r>
              <a:rPr lang="en-US" dirty="0" err="1"/>
              <a:t>l.asset_id</a:t>
            </a:r>
            <a:r>
              <a:rPr lang="en-US" dirty="0"/>
              <a:t>,    u.name,    </a:t>
            </a:r>
            <a:r>
              <a:rPr lang="en-US" dirty="0" err="1"/>
              <a:t>d.contentFROM</a:t>
            </a:r>
            <a:r>
              <a:rPr lang="en-US" dirty="0"/>
              <a:t>    </a:t>
            </a:r>
            <a:r>
              <a:rPr lang="en-US" dirty="0" err="1"/>
              <a:t>lms.lesson</a:t>
            </a:r>
            <a:r>
              <a:rPr lang="en-US" dirty="0"/>
              <a:t> l        JOIN    discussion d ON l.id = </a:t>
            </a:r>
            <a:r>
              <a:rPr lang="en-US" dirty="0" err="1"/>
              <a:t>d.lesson_id</a:t>
            </a:r>
            <a:r>
              <a:rPr lang="en-US" dirty="0"/>
              <a:t>        JOIN    user u ON u.id = </a:t>
            </a:r>
            <a:r>
              <a:rPr lang="en-US" dirty="0" err="1"/>
              <a:t>d.user_idWHERE</a:t>
            </a:r>
            <a:r>
              <a:rPr lang="en-US" dirty="0"/>
              <a:t>    l.id = 2;</a:t>
            </a:r>
          </a:p>
          <a:p>
            <a:r>
              <a:rPr lang="en-US" dirty="0"/>
              <a:t>SELECT     name AS </a:t>
            </a:r>
            <a:r>
              <a:rPr lang="en-US" dirty="0" err="1"/>
              <a:t>section_name</a:t>
            </a:r>
            <a:r>
              <a:rPr lang="en-US" dirty="0"/>
              <a:t>, l.id, </a:t>
            </a:r>
            <a:r>
              <a:rPr lang="en-US" dirty="0" err="1"/>
              <a:t>titleFROM</a:t>
            </a:r>
            <a:r>
              <a:rPr lang="en-US" dirty="0"/>
              <a:t>    </a:t>
            </a:r>
            <a:r>
              <a:rPr lang="en-US" dirty="0" err="1"/>
              <a:t>lms.section</a:t>
            </a:r>
            <a:r>
              <a:rPr lang="en-US" dirty="0"/>
              <a:t> s        JOIN    lesson l ON s.id = </a:t>
            </a:r>
            <a:r>
              <a:rPr lang="en-US" dirty="0" err="1"/>
              <a:t>l.section_idWHERE</a:t>
            </a:r>
            <a:r>
              <a:rPr lang="en-US" dirty="0"/>
              <a:t>    s.id =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2776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title, description , u.name, </a:t>
            </a:r>
            <a:r>
              <a:rPr lang="en-US" dirty="0" err="1"/>
              <a:t>l.created_at</a:t>
            </a:r>
            <a:r>
              <a:rPr lang="en-US" dirty="0"/>
              <a:t>  FROM </a:t>
            </a:r>
            <a:r>
              <a:rPr lang="en-US" dirty="0" err="1"/>
              <a:t>lms.learningpath</a:t>
            </a:r>
            <a:r>
              <a:rPr lang="en-US" dirty="0"/>
              <a:t> l join user u on </a:t>
            </a:r>
            <a:r>
              <a:rPr lang="en-US" dirty="0" err="1"/>
              <a:t>l.mentor_id</a:t>
            </a:r>
            <a:r>
              <a:rPr lang="en-US" dirty="0"/>
              <a:t> = u.id;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379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count(*) as </a:t>
            </a:r>
            <a:r>
              <a:rPr lang="en-US" dirty="0" err="1"/>
              <a:t>total_course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complete_course</a:t>
            </a:r>
            <a:r>
              <a:rPr lang="en-US" dirty="0"/>
              <a:t> FROM </a:t>
            </a:r>
            <a:r>
              <a:rPr lang="en-US" dirty="0" err="1"/>
              <a:t>menteecourse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</a:t>
            </a:r>
            <a:r>
              <a:rPr lang="en-US" dirty="0" err="1"/>
              <a:t>cert_id</a:t>
            </a:r>
            <a:r>
              <a:rPr lang="en-US" dirty="0"/>
              <a:t> is not null;</a:t>
            </a:r>
          </a:p>
          <a:p>
            <a:r>
              <a:rPr lang="en-US" dirty="0"/>
              <a:t>SELECT count(*) as </a:t>
            </a:r>
            <a:r>
              <a:rPr lang="en-US" dirty="0" err="1"/>
              <a:t>total_quiz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count(*) as </a:t>
            </a:r>
            <a:r>
              <a:rPr lang="en-US" dirty="0" err="1"/>
              <a:t>pass_quiz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 </a:t>
            </a:r>
            <a:r>
              <a:rPr lang="en-US" dirty="0" err="1"/>
              <a:t>mentee_id</a:t>
            </a:r>
            <a:r>
              <a:rPr lang="en-US" dirty="0"/>
              <a:t> = 11 and result = 1;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    progress,     name,     CASE         WHEN progress = 0 THEN 'Pending'        WHEN progress &lt; 100 THEN 'Processing'         ELSE 'Completed'     END AS tag FROM </a:t>
            </a:r>
            <a:r>
              <a:rPr lang="en-US" dirty="0" err="1"/>
              <a:t>menteecourse</a:t>
            </a:r>
            <a:r>
              <a:rPr lang="en-US" dirty="0"/>
              <a:t> me JOIN course c ON </a:t>
            </a:r>
            <a:r>
              <a:rPr lang="en-US" dirty="0" err="1"/>
              <a:t>me.course_id</a:t>
            </a:r>
            <a:r>
              <a:rPr lang="en-US" dirty="0"/>
              <a:t> = c.id WHERE </a:t>
            </a:r>
            <a:r>
              <a:rPr lang="en-US" dirty="0" err="1"/>
              <a:t>mentee_id</a:t>
            </a:r>
            <a:r>
              <a:rPr lang="en-US" dirty="0"/>
              <a:t> = 11;</a:t>
            </a:r>
          </a:p>
          <a:p>
            <a:r>
              <a:rPr lang="en-US" dirty="0"/>
              <a:t>SELECT    status,    ROUND((COUNT(*) * 100.0 / </a:t>
            </a:r>
            <a:r>
              <a:rPr lang="en-US" dirty="0" err="1"/>
              <a:t>total_courses</a:t>
            </a:r>
            <a:r>
              <a:rPr lang="en-US" dirty="0"/>
              <a:t>), 2) AS </a:t>
            </a:r>
            <a:r>
              <a:rPr lang="en-US" dirty="0" err="1"/>
              <a:t>percentageFROM</a:t>
            </a:r>
            <a:r>
              <a:rPr lang="en-US" dirty="0"/>
              <a:t> (    SELECT        CASE             WHEN progress = 0 THEN 'Pending'            WHEN progress &lt; 100 THEN 'Processing'             ELSE 'Completed'         END AS status,        COUNT(*) OVER() AS </a:t>
            </a:r>
            <a:r>
              <a:rPr lang="en-US" dirty="0" err="1"/>
              <a:t>total_courses</a:t>
            </a:r>
            <a:r>
              <a:rPr lang="en-US" dirty="0"/>
              <a:t>    FROM </a:t>
            </a:r>
            <a:r>
              <a:rPr lang="en-US" dirty="0" err="1"/>
              <a:t>menteecourse</a:t>
            </a:r>
            <a:r>
              <a:rPr lang="en-US" dirty="0"/>
              <a:t> me    JOIN course c ON </a:t>
            </a:r>
            <a:r>
              <a:rPr lang="en-US" dirty="0" err="1"/>
              <a:t>me.course_id</a:t>
            </a:r>
            <a:r>
              <a:rPr lang="en-US" dirty="0"/>
              <a:t> = c.id    WHERE </a:t>
            </a:r>
            <a:r>
              <a:rPr lang="en-US" dirty="0" err="1"/>
              <a:t>mentee_id</a:t>
            </a:r>
            <a:r>
              <a:rPr lang="en-US" dirty="0"/>
              <a:t> = 11) </a:t>
            </a:r>
            <a:r>
              <a:rPr lang="en-US" dirty="0" err="1"/>
              <a:t>subqueryGROUP</a:t>
            </a:r>
            <a:r>
              <a:rPr lang="en-US" dirty="0"/>
              <a:t> BY status, </a:t>
            </a:r>
            <a:r>
              <a:rPr lang="en-US" dirty="0" err="1"/>
              <a:t>total_courses</a:t>
            </a:r>
            <a:r>
              <a:rPr lang="en-US" dirty="0"/>
              <a:t>;</a:t>
            </a:r>
          </a:p>
          <a:p>
            <a:r>
              <a:rPr lang="en-US" dirty="0"/>
              <a:t>SELECT sum(</a:t>
            </a:r>
            <a:r>
              <a:rPr lang="en-US" dirty="0" err="1"/>
              <a:t>online_time</a:t>
            </a:r>
            <a:r>
              <a:rPr lang="en-US" dirty="0"/>
              <a:t>), month(</a:t>
            </a:r>
            <a:r>
              <a:rPr lang="en-US" dirty="0" err="1"/>
              <a:t>online_date</a:t>
            </a:r>
            <a:r>
              <a:rPr lang="en-US" dirty="0"/>
              <a:t>) as monthly FROM </a:t>
            </a:r>
            <a:r>
              <a:rPr lang="en-US" dirty="0" err="1"/>
              <a:t>lms.online</a:t>
            </a:r>
            <a:r>
              <a:rPr lang="en-US" dirty="0"/>
              <a:t> where </a:t>
            </a:r>
            <a:r>
              <a:rPr lang="en-US" dirty="0" err="1"/>
              <a:t>user_id</a:t>
            </a:r>
            <a:r>
              <a:rPr lang="en-US" dirty="0"/>
              <a:t> = 7 group by month(</a:t>
            </a:r>
            <a:r>
              <a:rPr lang="en-US" dirty="0" err="1"/>
              <a:t>online_date</a:t>
            </a:r>
            <a:r>
              <a:rPr lang="en-US" dirty="0"/>
              <a:t>);</a:t>
            </a:r>
          </a:p>
          <a:p>
            <a:r>
              <a:rPr lang="en-US" dirty="0"/>
              <a:t>SELECT s.name as </a:t>
            </a:r>
            <a:r>
              <a:rPr lang="en-US" dirty="0" err="1"/>
              <a:t>section_name</a:t>
            </a:r>
            <a:r>
              <a:rPr lang="en-US" dirty="0"/>
              <a:t>, q.name as </a:t>
            </a:r>
            <a:r>
              <a:rPr lang="en-US" dirty="0" err="1"/>
              <a:t>quiz_name</a:t>
            </a:r>
            <a:r>
              <a:rPr lang="en-US" dirty="0"/>
              <a:t> FROM </a:t>
            </a:r>
            <a:r>
              <a:rPr lang="en-US" dirty="0" err="1"/>
              <a:t>lms.menteecourse</a:t>
            </a:r>
            <a:r>
              <a:rPr lang="en-US" dirty="0"/>
              <a:t> mc join section s on </a:t>
            </a:r>
            <a:r>
              <a:rPr lang="en-US" dirty="0" err="1"/>
              <a:t>mc.course_id</a:t>
            </a:r>
            <a:r>
              <a:rPr lang="en-US" dirty="0"/>
              <a:t> = </a:t>
            </a:r>
            <a:r>
              <a:rPr lang="en-US" dirty="0" err="1"/>
              <a:t>s.course_id</a:t>
            </a:r>
            <a:r>
              <a:rPr lang="en-US" dirty="0"/>
              <a:t> join quiz q on s.id = </a:t>
            </a:r>
            <a:r>
              <a:rPr lang="en-US" dirty="0" err="1"/>
              <a:t>q.section_id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q.id not in (SELECT </a:t>
            </a:r>
            <a:r>
              <a:rPr lang="en-US" dirty="0" err="1"/>
              <a:t>quiz_id</a:t>
            </a:r>
            <a:r>
              <a:rPr lang="en-US" dirty="0"/>
              <a:t> FROM </a:t>
            </a:r>
            <a:r>
              <a:rPr lang="en-US" dirty="0" err="1"/>
              <a:t>quizresult</a:t>
            </a:r>
            <a:r>
              <a:rPr lang="en-US" dirty="0"/>
              <a:t> where </a:t>
            </a:r>
            <a:r>
              <a:rPr lang="en-US" dirty="0" err="1"/>
              <a:t>mentee_id</a:t>
            </a:r>
            <a:r>
              <a:rPr lang="en-US" dirty="0"/>
              <a:t> = 11 and result is true);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77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    SUM(price) AS </a:t>
            </a:r>
            <a:r>
              <a:rPr lang="en-US" dirty="0" err="1"/>
              <a:t>revenueFROM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COUNT(id) </a:t>
            </a:r>
            <a:r>
              <a:rPr lang="en-US" dirty="0" err="1"/>
              <a:t>total_courseFROM</a:t>
            </a:r>
            <a:r>
              <a:rPr lang="en-US" dirty="0"/>
              <a:t>    </a:t>
            </a:r>
            <a:r>
              <a:rPr lang="en-US" dirty="0" err="1"/>
              <a:t>courseWHERE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count(distinct </a:t>
            </a:r>
            <a:r>
              <a:rPr lang="en-US" dirty="0" err="1"/>
              <a:t>mentee_id</a:t>
            </a:r>
            <a:r>
              <a:rPr lang="en-US" dirty="0"/>
              <a:t>) AS </a:t>
            </a:r>
            <a:r>
              <a:rPr lang="en-US" dirty="0" err="1"/>
              <a:t>total_studentFROM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COUNT(u.id)FROM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</a:t>
            </a:r>
            <a:r>
              <a:rPr lang="en-US" dirty="0"/>
              <a:t>        JOIN    user u ON </a:t>
            </a:r>
            <a:r>
              <a:rPr lang="en-US" dirty="0" err="1"/>
              <a:t>mc.mentee_id</a:t>
            </a:r>
            <a:r>
              <a:rPr lang="en-US" dirty="0"/>
              <a:t> = </a:t>
            </a:r>
            <a:r>
              <a:rPr lang="en-US" dirty="0" err="1"/>
              <a:t>u.idWHERE</a:t>
            </a:r>
            <a:r>
              <a:rPr lang="en-US" dirty="0"/>
              <a:t>    </a:t>
            </a:r>
            <a:r>
              <a:rPr lang="en-US" dirty="0" err="1"/>
              <a:t>u.is_active</a:t>
            </a:r>
            <a:r>
              <a:rPr lang="en-US" dirty="0"/>
              <a:t> IS TRUE;</a:t>
            </a:r>
          </a:p>
          <a:p>
            <a:r>
              <a:rPr lang="en-US" dirty="0"/>
              <a:t>SELECT     COUNT(*) AS </a:t>
            </a:r>
            <a:r>
              <a:rPr lang="en-US" dirty="0" err="1"/>
              <a:t>new_enrollmentFROM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DATEDIFF(CURRENT_TIMESTAMP, </a:t>
            </a:r>
            <a:r>
              <a:rPr lang="en-US" dirty="0" err="1"/>
              <a:t>enroll_at</a:t>
            </a:r>
            <a:r>
              <a:rPr lang="en-US" dirty="0"/>
              <a:t>) &lt; 7        AND </a:t>
            </a:r>
            <a:r>
              <a:rPr lang="en-US" dirty="0" err="1"/>
              <a:t>mentor_id</a:t>
            </a:r>
            <a:r>
              <a:rPr lang="en-US" dirty="0"/>
              <a:t> = 2;</a:t>
            </a:r>
          </a:p>
          <a:p>
            <a:r>
              <a:rPr lang="en-US" dirty="0"/>
              <a:t>SELECT     c.name, SUM(price) AS revenue, COUNT(*) AS </a:t>
            </a:r>
            <a:r>
              <a:rPr lang="en-US" dirty="0" err="1"/>
              <a:t>quantityFROM</a:t>
            </a:r>
            <a:r>
              <a:rPr lang="en-US" dirty="0"/>
              <a:t>    course c        JOIN    </a:t>
            </a:r>
            <a:r>
              <a:rPr lang="en-US" dirty="0" err="1"/>
              <a:t>menteecourse</a:t>
            </a:r>
            <a:r>
              <a:rPr lang="en-US" dirty="0"/>
              <a:t> mc ON c.id = </a:t>
            </a:r>
            <a:r>
              <a:rPr lang="en-US" dirty="0" err="1"/>
              <a:t>mc.course_idWHERE</a:t>
            </a:r>
            <a:r>
              <a:rPr lang="en-US" dirty="0"/>
              <a:t>    </a:t>
            </a:r>
            <a:r>
              <a:rPr lang="en-US" dirty="0" err="1"/>
              <a:t>mentor_id</a:t>
            </a:r>
            <a:r>
              <a:rPr lang="en-US" dirty="0"/>
              <a:t> = 2GROUP BY </a:t>
            </a:r>
            <a:r>
              <a:rPr lang="en-US" dirty="0" err="1"/>
              <a:t>c.nameORDER</a:t>
            </a:r>
            <a:r>
              <a:rPr lang="en-US" dirty="0"/>
              <a:t> BY revenue;</a:t>
            </a:r>
          </a:p>
          <a:p>
            <a:r>
              <a:rPr lang="en-US" dirty="0"/>
              <a:t>SELECT     </a:t>
            </a:r>
            <a:r>
              <a:rPr lang="en-US" dirty="0" err="1"/>
              <a:t>rating_star</a:t>
            </a:r>
            <a:r>
              <a:rPr lang="en-US" dirty="0"/>
              <a:t>, </a:t>
            </a:r>
            <a:r>
              <a:rPr lang="en-US" dirty="0" err="1"/>
              <a:t>u.nameFROM</a:t>
            </a:r>
            <a:r>
              <a:rPr lang="en-US" dirty="0"/>
              <a:t>    review r        JOIN    course c ON </a:t>
            </a:r>
            <a:r>
              <a:rPr lang="en-US" dirty="0" err="1"/>
              <a:t>source_id</a:t>
            </a:r>
            <a:r>
              <a:rPr lang="en-US" dirty="0"/>
              <a:t> = c.id AND </a:t>
            </a:r>
            <a:r>
              <a:rPr lang="en-US" dirty="0" err="1"/>
              <a:t>c.mentor_id</a:t>
            </a:r>
            <a:r>
              <a:rPr lang="en-US" dirty="0"/>
              <a:t> = 2        JOIN    user u ON </a:t>
            </a:r>
            <a:r>
              <a:rPr lang="en-US" dirty="0" err="1"/>
              <a:t>r.mentee_id</a:t>
            </a:r>
            <a:r>
              <a:rPr lang="en-US" dirty="0"/>
              <a:t> = </a:t>
            </a:r>
            <a:r>
              <a:rPr lang="en-US" dirty="0" err="1"/>
              <a:t>u.idORDER</a:t>
            </a:r>
            <a:r>
              <a:rPr lang="en-US" dirty="0"/>
              <a:t> BY </a:t>
            </a:r>
            <a:r>
              <a:rPr lang="en-US" dirty="0" err="1"/>
              <a:t>r.review_at</a:t>
            </a:r>
            <a:r>
              <a:rPr lang="en-US" dirty="0"/>
              <a:t> DESCLIMIT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0058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name from tag;</a:t>
            </a:r>
          </a:p>
          <a:p>
            <a:r>
              <a:rPr lang="en-US" dirty="0"/>
              <a:t>SELECT name FROM category;</a:t>
            </a:r>
          </a:p>
          <a:p>
            <a:r>
              <a:rPr lang="en-US" dirty="0"/>
              <a:t>SELECT     </a:t>
            </a:r>
            <a:r>
              <a:rPr lang="en-US" dirty="0" err="1"/>
              <a:t>course_id</a:t>
            </a:r>
            <a:r>
              <a:rPr lang="en-US" dirty="0"/>
              <a:t>, </a:t>
            </a:r>
            <a:r>
              <a:rPr lang="en-US" dirty="0" err="1"/>
              <a:t>asset_idFROM</a:t>
            </a:r>
            <a:r>
              <a:rPr lang="en-US" dirty="0"/>
              <a:t>    </a:t>
            </a:r>
            <a:r>
              <a:rPr lang="en-US" dirty="0" err="1"/>
              <a:t>imagebanner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FF178-7F5C-4C53-AC97-DF4205D97146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55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8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11.jpeg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 /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B8E7BCA-FF9A-86C4-163D-494ED3E694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5569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B8E7BCA-FF9A-86C4-163D-494ED3E694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14BDA87-C9C8-CD58-C9D7-0C952C1D73C0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chemeClr val="tx2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792971C-5B5B-A6FA-F013-3425E23F0398}"/>
              </a:ext>
            </a:extLst>
          </p:cNvPr>
          <p:cNvGrpSpPr/>
          <p:nvPr userDrawn="1"/>
        </p:nvGrpSpPr>
        <p:grpSpPr>
          <a:xfrm>
            <a:off x="2351237" y="3370961"/>
            <a:ext cx="7489526" cy="1214079"/>
            <a:chOff x="2351237" y="4661428"/>
            <a:chExt cx="7489526" cy="1214079"/>
          </a:xfrm>
          <a:solidFill>
            <a:schemeClr val="bg1"/>
          </a:solidFill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4000F00-176B-F700-F10A-6EE4FA8D75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1237" y="4661428"/>
              <a:ext cx="7489526" cy="432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E4C65FC-40D0-028A-67FF-E45E9578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62923" y="5641507"/>
              <a:ext cx="5466154" cy="23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48544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63642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001"/>
            <a:ext cx="5232200" cy="4267788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232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12DC60-1B20-60A5-7F1D-CE4A63B8D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0587211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orient="horz" pos="1359" userDrawn="1">
          <p15:clr>
            <a:srgbClr val="FBAE40"/>
          </p15:clr>
        </p15:guide>
        <p15:guide id="22" pos="3568" userDrawn="1">
          <p15:clr>
            <a:srgbClr val="FBAE40"/>
          </p15:clr>
        </p15:guide>
        <p15:guide id="23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2323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66155744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503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39D5703-BD1C-3A16-A4A7-30E0EE62B0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8285287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828655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6092407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492" userDrawn="1">
          <p15:clr>
            <a:srgbClr val="FBAE40"/>
          </p15:clr>
        </p15:guide>
        <p15:guide id="24" pos="57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text with 1/3 image + white space fo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83663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127598" y="1098000"/>
            <a:ext cx="4064402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000"/>
            <a:ext cx="7263999" cy="426778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7263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57B48F4-BDD6-6F20-ED74-A0F80415BF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1425" y="5131789"/>
            <a:ext cx="3178576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752F1-9B09-8D70-F3E1-C60862EE4A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43853468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4848" userDrawn="1">
          <p15:clr>
            <a:srgbClr val="FBAE40"/>
          </p15:clr>
        </p15:guide>
        <p15:guide id="24" pos="512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 with 1/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2162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8" y="2157413"/>
            <a:ext cx="3928356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8" y="1530000"/>
            <a:ext cx="3928356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7C43C1D-0D5A-3546-923A-9906F73102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355" y="2157413"/>
            <a:ext cx="3924931" cy="427037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0" name="Text Placeholder 12">
            <a:extLst>
              <a:ext uri="{FF2B5EF4-FFF2-40B4-BE49-F238E27FC236}">
                <a16:creationId xmlns:a16="http://schemas.microsoft.com/office/drawing/2014/main" id="{25734A7E-A371-8589-95F1-486EF3BDC2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2355" y="1530000"/>
            <a:ext cx="3924931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B0D54-9E65-6676-5BE0-B1EC73550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153228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9" orient="horz" pos="963" userDrawn="1">
          <p15:clr>
            <a:srgbClr val="FBAE40"/>
          </p15:clr>
        </p15:guide>
        <p15:guide id="20" pos="270" userDrawn="1">
          <p15:clr>
            <a:srgbClr val="FBAE40"/>
          </p15:clr>
        </p15:guide>
        <p15:guide id="21" orient="horz" pos="692" userDrawn="1">
          <p15:clr>
            <a:srgbClr val="FBAE40"/>
          </p15:clr>
        </p15:guide>
        <p15:guide id="22" orient="horz" pos="4049" userDrawn="1">
          <p15:clr>
            <a:srgbClr val="FBAE40"/>
          </p15:clr>
        </p15:guide>
        <p15:guide id="23" orient="horz" pos="1359" userDrawn="1">
          <p15:clr>
            <a:srgbClr val="FBAE40"/>
          </p15:clr>
        </p15:guide>
        <p15:guide id="24" pos="5490" userDrawn="1">
          <p15:clr>
            <a:srgbClr val="FBAE40"/>
          </p15:clr>
        </p15:guide>
        <p15:guide id="25" pos="5760" userDrawn="1">
          <p15:clr>
            <a:srgbClr val="FBAE40"/>
          </p15:clr>
        </p15:guide>
        <p15:guide id="26" pos="3018" userDrawn="1">
          <p15:clr>
            <a:srgbClr val="FBAE40"/>
          </p15:clr>
        </p15:guide>
        <p15:guide id="27" pos="274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26307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9187" y="1528763"/>
            <a:ext cx="5232602" cy="4896000"/>
          </a:xfrm>
        </p:spPr>
        <p:txBody>
          <a:bodyPr/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Text</a:t>
            </a:r>
          </a:p>
        </p:txBody>
      </p:sp>
      <p:sp>
        <p:nvSpPr>
          <p:cNvPr id="37" name="Text Placeholder 38">
            <a:extLst>
              <a:ext uri="{FF2B5EF4-FFF2-40B4-BE49-F238E27FC236}">
                <a16:creationId xmlns:a16="http://schemas.microsoft.com/office/drawing/2014/main" id="{6E9374FC-ECE4-7A38-5807-87AE94A088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4001" y="4365382"/>
            <a:ext cx="4798800" cy="2062406"/>
          </a:xfrm>
          <a:solidFill>
            <a:schemeClr val="tx2">
              <a:alpha val="85000"/>
            </a:schemeClr>
          </a:solidFill>
        </p:spPr>
        <p:txBody>
          <a:bodyPr lIns="288000" tIns="288000" rIns="288000" bIns="288000" anchor="b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4" name="Text Placeholder 43">
            <a:extLst>
              <a:ext uri="{FF2B5EF4-FFF2-40B4-BE49-F238E27FC236}">
                <a16:creationId xmlns:a16="http://schemas.microsoft.com/office/drawing/2014/main" id="{38EE8FDF-DB06-4651-3389-787CA10E779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001" y="4238556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  <p:sp>
        <p:nvSpPr>
          <p:cNvPr id="77" name="Text Placeholder 43">
            <a:extLst>
              <a:ext uri="{FF2B5EF4-FFF2-40B4-BE49-F238E27FC236}">
                <a16:creationId xmlns:a16="http://schemas.microsoft.com/office/drawing/2014/main" id="{9A496C9E-D567-76DE-1404-D4A0596855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flipH="1" flipV="1">
            <a:off x="5374801" y="6292522"/>
            <a:ext cx="288000" cy="253652"/>
          </a:xfr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98870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6" pos="3840">
          <p15:clr>
            <a:srgbClr val="FBAE40"/>
          </p15:clr>
        </p15:guide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pos="41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text with image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494459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C190FF-DE90-AA8F-6845-8A45102A59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194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3475239"/>
            <a:ext cx="11329789" cy="2952549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FF00CA-6EEE-1446-767F-22A63CDAED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68109393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1916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218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slide / full-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6345F9D-58D8-A03C-2C14-3C466D3CBB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696876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6345F9D-58D8-A03C-2C14-3C466D3CBB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4414B2E-C340-9140-1BD1-92410CBF7B5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4" name="Text Placeholder 38">
            <a:extLst>
              <a:ext uri="{FF2B5EF4-FFF2-40B4-BE49-F238E27FC236}">
                <a16:creationId xmlns:a16="http://schemas.microsoft.com/office/drawing/2014/main" id="{9765689A-1419-4CD4-170E-F5C60B6417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098000"/>
            <a:ext cx="8640000" cy="1487991"/>
          </a:xfrm>
          <a:solidFill>
            <a:schemeClr val="tx2">
              <a:alpha val="85000"/>
            </a:schemeClr>
          </a:solidFill>
        </p:spPr>
        <p:txBody>
          <a:bodyPr wrap="square" lIns="432000" tIns="432000" rIns="432000" bIns="432000" anchor="t">
            <a:spAutoFit/>
          </a:bodyPr>
          <a:lstStyle>
            <a:lvl1pPr marL="0" indent="0" rtl="0">
              <a:lnSpc>
                <a:spcPct val="100000"/>
              </a:lnSpc>
              <a:spcAft>
                <a:spcPts val="0"/>
              </a:spcAft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Text, 40pt</a:t>
            </a:r>
          </a:p>
        </p:txBody>
      </p:sp>
      <p:sp>
        <p:nvSpPr>
          <p:cNvPr id="15" name="Text Placeholder 43">
            <a:extLst>
              <a:ext uri="{FF2B5EF4-FFF2-40B4-BE49-F238E27FC236}">
                <a16:creationId xmlns:a16="http://schemas.microsoft.com/office/drawing/2014/main" id="{8E425FDA-ACD2-D989-043B-F820E6AB51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841432" y="172618"/>
            <a:ext cx="1350568" cy="68436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67951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3" pos="270" userDrawn="1">
          <p15:clr>
            <a:srgbClr val="FBAE40"/>
          </p15:clr>
        </p15:guide>
        <p15:guide id="4" pos="5715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1297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B1008097-4228-1AEA-6834-837AEB6C765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B8952-F9D6-8A77-2EE2-5858DB422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34813706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0" pos="270" userDrawn="1">
          <p15:clr>
            <a:srgbClr val="FBAE40"/>
          </p15:clr>
        </p15:guide>
        <p15:guide id="11" orient="horz" pos="6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5140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136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2980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6136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2980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282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4445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2CF4B-8A3C-13FA-BECD-9DB01F4A6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330464618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6882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84666033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97672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575FA654-6B49-780A-BFB4-222C9877472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5842F8D1-C8E7-B7F7-193F-396D7F0C1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F7ED4793-8249-B71F-2BD9-1E188E58956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1AD36-B7B0-8DA3-E4DF-7B92563C34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7187357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71151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CC2D6935-038F-D464-C92D-808B5EA87C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FD410EBB-3FEB-6D5F-877D-39A60AC85BE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969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D01BDA65-4A3A-8C7F-6D57-257CEA15EDA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822312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F1B83D0F-C30D-1DAC-90DB-D661B5AF3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5" name="Text Placeholder 43">
            <a:extLst>
              <a:ext uri="{FF2B5EF4-FFF2-40B4-BE49-F238E27FC236}">
                <a16:creationId xmlns:a16="http://schemas.microsoft.com/office/drawing/2014/main" id="{B90C9969-7DC5-B20D-8F4C-02AC5884CB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822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33D3630-A9BD-59E4-DB03-46F3F54B0B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7" name="Text Placeholder 43">
            <a:extLst>
              <a:ext uri="{FF2B5EF4-FFF2-40B4-BE49-F238E27FC236}">
                <a16:creationId xmlns:a16="http://schemas.microsoft.com/office/drawing/2014/main" id="{2A5B2A23-B287-6454-94B2-CD333710069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5822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5" name="Text Placeholder 43">
            <a:extLst>
              <a:ext uri="{FF2B5EF4-FFF2-40B4-BE49-F238E27FC236}">
                <a16:creationId xmlns:a16="http://schemas.microsoft.com/office/drawing/2014/main" id="{B19CB6E8-97CB-822F-3F85-A7275483C46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0847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6" name="Text Placeholder 43">
            <a:extLst>
              <a:ext uri="{FF2B5EF4-FFF2-40B4-BE49-F238E27FC236}">
                <a16:creationId xmlns:a16="http://schemas.microsoft.com/office/drawing/2014/main" id="{2EF03F68-E44D-2D1B-E3CF-23E57CD8AC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0847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6F69C67C-E89D-2384-2449-3AE3B29A56D6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4675A820-B82C-20ED-4FD7-8096B1F92A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3" name="Text Placeholder 43">
            <a:extLst>
              <a:ext uri="{FF2B5EF4-FFF2-40B4-BE49-F238E27FC236}">
                <a16:creationId xmlns:a16="http://schemas.microsoft.com/office/drawing/2014/main" id="{DF422E5E-8133-BB32-C099-047DCCC1623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07921-E735-F94C-40EB-71F2AF0C4E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309191098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icipant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10138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Picture Placeholder 3">
            <a:extLst>
              <a:ext uri="{FF2B5EF4-FFF2-40B4-BE49-F238E27FC236}">
                <a16:creationId xmlns:a16="http://schemas.microsoft.com/office/drawing/2014/main" id="{05696C37-BDF4-2F3D-603C-E1844610595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2246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E7C418BE-D8E0-8035-E432-74FD98A897B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525966" y="381259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99175D0A-6D9D-DBBC-30F3-D0FC5D29CD3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684211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43">
            <a:extLst>
              <a:ext uri="{FF2B5EF4-FFF2-40B4-BE49-F238E27FC236}">
                <a16:creationId xmlns:a16="http://schemas.microsoft.com/office/drawing/2014/main" id="{70D8A088-B7AE-9853-F92D-69BFEFB60E9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0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1" name="Text Placeholder 43">
            <a:extLst>
              <a:ext uri="{FF2B5EF4-FFF2-40B4-BE49-F238E27FC236}">
                <a16:creationId xmlns:a16="http://schemas.microsoft.com/office/drawing/2014/main" id="{101E0012-1AFC-2117-1AFF-131E7D68BC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04535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2" name="Text Placeholder 43">
            <a:extLst>
              <a:ext uri="{FF2B5EF4-FFF2-40B4-BE49-F238E27FC236}">
                <a16:creationId xmlns:a16="http://schemas.microsoft.com/office/drawing/2014/main" id="{76B9F0EE-35D9-4F4C-DF19-6F1329686F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0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3" name="Text Placeholder 43">
            <a:extLst>
              <a:ext uri="{FF2B5EF4-FFF2-40B4-BE49-F238E27FC236}">
                <a16:creationId xmlns:a16="http://schemas.microsoft.com/office/drawing/2014/main" id="{290CBF69-D6CA-7FA4-2148-5B01F5233D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04535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54" name="Picture Placeholder 3">
            <a:extLst>
              <a:ext uri="{FF2B5EF4-FFF2-40B4-BE49-F238E27FC236}">
                <a16:creationId xmlns:a16="http://schemas.microsoft.com/office/drawing/2014/main" id="{F30F8F33-E146-584B-B117-177763926F7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62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5" name="Picture Placeholder 3">
            <a:extLst>
              <a:ext uri="{FF2B5EF4-FFF2-40B4-BE49-F238E27FC236}">
                <a16:creationId xmlns:a16="http://schemas.microsoft.com/office/drawing/2014/main" id="{93AD48AD-2E9D-CCFA-CC34-50B41218A9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376000" y="1531365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6" name="Text Placeholder 43">
            <a:extLst>
              <a:ext uri="{FF2B5EF4-FFF2-40B4-BE49-F238E27FC236}">
                <a16:creationId xmlns:a16="http://schemas.microsoft.com/office/drawing/2014/main" id="{3CFFEEC3-C7DF-AE66-30A4-4911FF001F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2746" y="3169918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57" name="Text Placeholder 43">
            <a:extLst>
              <a:ext uri="{FF2B5EF4-FFF2-40B4-BE49-F238E27FC236}">
                <a16:creationId xmlns:a16="http://schemas.microsoft.com/office/drawing/2014/main" id="{AF0EB9D8-DAFE-F2BB-AAEB-93E5A6FCF4E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12746" y="3516674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1" name="Text Placeholder 43">
            <a:extLst>
              <a:ext uri="{FF2B5EF4-FFF2-40B4-BE49-F238E27FC236}">
                <a16:creationId xmlns:a16="http://schemas.microsoft.com/office/drawing/2014/main" id="{8150DEEE-F1C8-412C-9A41-9C6A1510A4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6532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2" name="Text Placeholder 43">
            <a:extLst>
              <a:ext uri="{FF2B5EF4-FFF2-40B4-BE49-F238E27FC236}">
                <a16:creationId xmlns:a16="http://schemas.microsoft.com/office/drawing/2014/main" id="{C0E9FEFA-5AB3-30A2-24C9-3AC8326327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532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64" name="Text Placeholder 43">
            <a:extLst>
              <a:ext uri="{FF2B5EF4-FFF2-40B4-BE49-F238E27FC236}">
                <a16:creationId xmlns:a16="http://schemas.microsoft.com/office/drawing/2014/main" id="{7FA20DE0-E4E7-6C95-C8AA-55B9BE2AE5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54501" y="5451145"/>
            <a:ext cx="2582930" cy="276999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0"/>
              </a:spcAft>
              <a:buNone/>
              <a:defRPr b="1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65" name="Text Placeholder 43">
            <a:extLst>
              <a:ext uri="{FF2B5EF4-FFF2-40B4-BE49-F238E27FC236}">
                <a16:creationId xmlns:a16="http://schemas.microsoft.com/office/drawing/2014/main" id="{BC1BB4AA-BCDE-6809-1034-93EE2784F5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54501" y="5797901"/>
            <a:ext cx="2582930" cy="630000"/>
          </a:xfrm>
        </p:spPr>
        <p:txBody>
          <a:bodyPr>
            <a:noAutofit/>
          </a:bodyPr>
          <a:lstStyle>
            <a:lvl1pPr marL="0" indent="0" algn="ctr" rtl="0">
              <a:lnSpc>
                <a:spcPct val="100000"/>
              </a:lnSpc>
              <a:spcAft>
                <a:spcPts val="300"/>
              </a:spcAft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A4B36-92F3-CCD6-D942-4A1C8BE3C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2645210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2" orient="horz" pos="963" userDrawn="1">
          <p15:clr>
            <a:srgbClr val="FBAE40"/>
          </p15:clr>
        </p15:guide>
        <p15:guide id="13" pos="270" userDrawn="1">
          <p15:clr>
            <a:srgbClr val="FBAE40"/>
          </p15:clr>
        </p15:guide>
        <p15:guide id="14" orient="horz" pos="692" userDrawn="1">
          <p15:clr>
            <a:srgbClr val="FBAE40"/>
          </p15:clr>
        </p15:guide>
        <p15:guide id="15" orient="horz" pos="4049" userDrawn="1">
          <p15:clr>
            <a:srgbClr val="FBAE40"/>
          </p15:clr>
        </p15:guide>
        <p15:guide id="16" pos="740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53725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" name="Picture Placeholder 3">
            <a:extLst>
              <a:ext uri="{FF2B5EF4-FFF2-40B4-BE49-F238E27FC236}">
                <a16:creationId xmlns:a16="http://schemas.microsoft.com/office/drawing/2014/main" id="{2E005BC1-0A00-6A3F-9AB9-2090FB403C5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5998" y="2016000"/>
            <a:ext cx="5255944" cy="301878"/>
          </a:xfrm>
        </p:spPr>
        <p:txBody>
          <a:bodyPr>
            <a:noAutofit/>
          </a:bodyPr>
          <a:lstStyle>
            <a:lvl1pPr marL="0" indent="0" rtl="0">
              <a:lnSpc>
                <a:spcPct val="120000"/>
              </a:lnSpc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5998" y="1520825"/>
            <a:ext cx="525594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000" y="1530000"/>
            <a:ext cx="2160000" cy="216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EBE14B7E-1369-C17A-8857-D645DEE0EC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5998" y="2847527"/>
            <a:ext cx="5255944" cy="113966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Company address on three lines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5998" y="4535936"/>
            <a:ext cx="5255944" cy="1891852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E503F-5E60-20CF-7913-904004C1F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1547072832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55491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5AC5C679-4332-8618-78DC-64B8D16861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146400" y="1098000"/>
            <a:ext cx="3045600" cy="5760000"/>
          </a:xfrm>
          <a:blipFill>
            <a:blip r:embed="rId5"/>
            <a:stretch>
              <a:fillRect/>
            </a:stretch>
          </a:blip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44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1658" y="4876301"/>
            <a:ext cx="3920284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44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2000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91658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1658" y="3842876"/>
            <a:ext cx="3920284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1658" y="3347701"/>
            <a:ext cx="3920284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46B3A-75B7-5620-B3DF-822D076AD0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93298722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6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830139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9030AA-2D09-D294-83F5-D911E619749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3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DF2A2FE6-E130-9A0B-843E-C9F6EEF7AD7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6100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31999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31999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4D03EDE8-139D-E4AC-B2DF-0B4ABE45D5E2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4320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49" name="Picture Placeholder 3">
            <a:extLst>
              <a:ext uri="{FF2B5EF4-FFF2-40B4-BE49-F238E27FC236}">
                <a16:creationId xmlns:a16="http://schemas.microsoft.com/office/drawing/2014/main" id="{AFF74F02-727B-636D-E509-15BFB0DBA67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356100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400E275A-9507-FD29-6760-794ED70D2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0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51" name="Text Placeholder 12">
            <a:extLst>
              <a:ext uri="{FF2B5EF4-FFF2-40B4-BE49-F238E27FC236}">
                <a16:creationId xmlns:a16="http://schemas.microsoft.com/office/drawing/2014/main" id="{E72AEA63-EC16-F334-143C-F4F407B918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6100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FD97310F-BF77-3052-7D5F-521AE85495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78813" y="4876301"/>
            <a:ext cx="3479800" cy="1551487"/>
          </a:xfrm>
        </p:spPr>
        <p:txBody>
          <a:bodyPr>
            <a:noAutofit/>
          </a:bodyPr>
          <a:lstStyle>
            <a:lvl1pPr marL="0" indent="0" rtl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Email, phone, mobile &amp; web each on one line</a:t>
            </a:r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0A03D3B0-D87F-65E2-20D2-2E3D4FC53E1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8813" y="1530000"/>
            <a:ext cx="1620000" cy="162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3AC0C46D-924E-6086-ABF8-9C7B8618C2F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78813" y="3842876"/>
            <a:ext cx="3479800" cy="634276"/>
          </a:xfrm>
        </p:spPr>
        <p:txBody>
          <a:bodyPr>
            <a:noAutofit/>
          </a:bodyPr>
          <a:lstStyle>
            <a:lvl1pPr marL="0" indent="0" rtl="0">
              <a:spcAft>
                <a:spcPts val="0"/>
              </a:spcAft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/>
              <a:t>Position on first line; company name on second line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DE75E8A5-8070-B311-99AA-D3C4B3C3923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78813" y="3347701"/>
            <a:ext cx="34798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BE829B-D1F1-110E-2A2D-99BA9886B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107176593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9" orient="horz" pos="963">
          <p15:clr>
            <a:srgbClr val="FBAE40"/>
          </p15:clr>
        </p15:guide>
        <p15:guide id="10" pos="270">
          <p15:clr>
            <a:srgbClr val="FBAE40"/>
          </p15:clr>
        </p15:guide>
        <p15:guide id="11" orient="horz" pos="692">
          <p15:clr>
            <a:srgbClr val="FBAE40"/>
          </p15:clr>
        </p15:guide>
        <p15:guide id="12" orient="horz" pos="4049">
          <p15:clr>
            <a:srgbClr val="FBAE40"/>
          </p15:clr>
        </p15:guide>
        <p15:guide id="19" pos="740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8A19-538B-0615-BD21-B3941BFC8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E611F8-D5F2-4108-1297-FDA43E4CB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E407B-A51C-3FF5-ED18-DEE16730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E46F-EB4C-8F35-E6BD-B3167DAAD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3255B-BB8F-BE2A-3DEF-2995AF98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7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E32CE-0AD5-8B0E-C2F6-E20EBBCB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03529-0F1C-5C5E-0070-40825FA1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51BF9-5965-1B7E-B852-E949B18E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F488-6B21-4DF9-89F5-9EBAF21D9CB8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2EE7E-A840-5D6F-30C7-1DB80BC03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8739A-E717-6F40-B55B-282AB0D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24C1E-5CE2-4390-AEDA-B9E289C7C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8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custom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38051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18B174F-64CB-F020-88E2-1F63BD8A9992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24" name="Text Placeholder 43">
            <a:extLst>
              <a:ext uri="{FF2B5EF4-FFF2-40B4-BE49-F238E27FC236}">
                <a16:creationId xmlns:a16="http://schemas.microsoft.com/office/drawing/2014/main" id="{BDEA299F-CF48-A5F1-3781-1AB2A986B4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69200" y="1962000"/>
            <a:ext cx="2592000" cy="1296000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0" indent="0" rtl="0">
              <a:buNone/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GB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34605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C815432-1626-BBCF-EDFF-4A58259064D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701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C815432-1626-BBCF-EDFF-4A5825906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C9DC67D7-52EE-6ADA-F962-34E45323AA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1098000"/>
            <a:ext cx="6096000" cy="57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AA92BD0-3906-45A7-FD93-C56CA8C7C6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1530000"/>
            <a:ext cx="5232000" cy="4896000"/>
          </a:xfrm>
        </p:spPr>
        <p:txBody>
          <a:bodyPr anchor="t"/>
          <a:lstStyle>
            <a:lvl1pPr marL="625475" indent="-625475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ct val="130000"/>
              <a:buFont typeface="+mj-lt"/>
              <a:buAutoNum type="arabicPeriod"/>
              <a:defRPr b="1">
                <a:solidFill>
                  <a:schemeClr val="tx1"/>
                </a:solidFill>
              </a:defRPr>
            </a:lvl1pPr>
            <a:lvl2pPr marL="625475" indent="0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GB" noProof="0"/>
              <a:t>Add agenda topic, 18 pt</a:t>
            </a:r>
          </a:p>
          <a:p>
            <a:pPr lvl="1"/>
            <a:r>
              <a:rPr lang="en-GB" noProof="0"/>
              <a:t>Subtopic, 16 pt</a:t>
            </a:r>
          </a:p>
          <a:p>
            <a:pPr lvl="1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85BAD-0861-C6A4-56E2-BF176F171A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</a:t>
            </a:r>
          </a:p>
        </p:txBody>
      </p:sp>
    </p:spTree>
    <p:extLst>
      <p:ext uri="{BB962C8B-B14F-4D97-AF65-F5344CB8AC3E}">
        <p14:creationId xmlns:p14="http://schemas.microsoft.com/office/powerpoint/2010/main" val="1140928159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8" orient="horz" pos="692" userDrawn="1">
          <p15:clr>
            <a:srgbClr val="FBAE40"/>
          </p15:clr>
        </p15:guide>
        <p15:guide id="9" pos="270" userDrawn="1">
          <p15:clr>
            <a:srgbClr val="FBAE40"/>
          </p15:clr>
        </p15:guide>
        <p15:guide id="10" pos="3839" userDrawn="1">
          <p15:clr>
            <a:srgbClr val="FBAE40"/>
          </p15:clr>
        </p15:guide>
        <p15:guide id="11" orient="horz" pos="4047" userDrawn="1">
          <p15:clr>
            <a:srgbClr val="FBAE40"/>
          </p15:clr>
        </p15:guide>
        <p15:guide id="12" orient="horz" pos="963" userDrawn="1">
          <p15:clr>
            <a:srgbClr val="FBAE40"/>
          </p15:clr>
        </p15:guide>
        <p15:guide id="13" pos="356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5876119-2931-B4D9-CA69-9C3C8D9644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5909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5876119-2931-B4D9-CA69-9C3C8D9644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EC64C37-AEAB-AB56-B60A-FA7B85FC0FAA}"/>
              </a:ext>
            </a:extLst>
          </p:cNvPr>
          <p:cNvSpPr/>
          <p:nvPr userDrawn="1"/>
        </p:nvSpPr>
        <p:spPr>
          <a:xfrm>
            <a:off x="0" y="1098000"/>
            <a:ext cx="12192000" cy="5760000"/>
          </a:xfrm>
          <a:prstGeom prst="rect">
            <a:avLst/>
          </a:prstGeom>
          <a:solidFill>
            <a:srgbClr val="FFFFFF"/>
          </a:solidFill>
        </p:spPr>
        <p:txBody>
          <a:bodyPr wrap="square" lIns="72000" tIns="72000" rIns="72000" bIns="72000" rtlCol="0" anchor="ctr">
            <a:noAutofit/>
          </a:bodyPr>
          <a:lstStyle/>
          <a:p>
            <a:pPr algn="ctr" rtl="0"/>
            <a:endParaRPr lang="en-GB" sz="1600" noProof="0">
              <a:solidFill>
                <a:schemeClr val="bg1"/>
              </a:solidFill>
            </a:endParaRP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4A971CC8-DBCE-5991-27FA-298EE4BC6AA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098000"/>
            <a:ext cx="12192000" cy="216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72B9AC-C49E-CA80-7854-76D1F5F342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1999" y="5868000"/>
            <a:ext cx="11331375" cy="369332"/>
          </a:xfrm>
        </p:spPr>
        <p:txBody>
          <a:bodyPr>
            <a:noAutofit/>
          </a:bodyPr>
          <a:lstStyle>
            <a:lvl1pPr marL="0" indent="0" algn="l" rtl="0">
              <a:lnSpc>
                <a:spcPct val="100000"/>
              </a:lnSpc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GB" noProof="0"/>
              <a:t>Subtitle, 24pt,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0822-52F9-BD4E-ADA5-49B7C76432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999" y="4246162"/>
            <a:ext cx="11331375" cy="1477328"/>
          </a:xfrm>
        </p:spPr>
        <p:txBody>
          <a:bodyPr vert="horz" anchor="b">
            <a:noAutofit/>
          </a:bodyPr>
          <a:lstStyle>
            <a:lvl1pPr algn="l" rtl="0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Chapter title, 48pt,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23631067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6" pos="270" userDrawn="1">
          <p15:clr>
            <a:srgbClr val="FBAE40"/>
          </p15:clr>
        </p15:guide>
        <p15:guide id="7" pos="740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1528763"/>
            <a:ext cx="11329200" cy="4899025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87379739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0822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999" y="2160587"/>
            <a:ext cx="113292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113292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</p:spTree>
    <p:extLst>
      <p:ext uri="{BB962C8B-B14F-4D97-AF65-F5344CB8AC3E}">
        <p14:creationId xmlns:p14="http://schemas.microsoft.com/office/powerpoint/2010/main" val="2698861040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3" orient="horz" pos="963" userDrawn="1">
          <p15:clr>
            <a:srgbClr val="FBAE40"/>
          </p15:clr>
        </p15:guide>
        <p15:guide id="14" pos="270" userDrawn="1">
          <p15:clr>
            <a:srgbClr val="FBAE40"/>
          </p15:clr>
        </p15:guide>
        <p15:guide id="15" orient="horz" pos="692" userDrawn="1">
          <p15:clr>
            <a:srgbClr val="FBAE40"/>
          </p15:clr>
        </p15:guide>
        <p15:guide id="16" orient="horz" pos="4049" userDrawn="1">
          <p15:clr>
            <a:srgbClr val="FBAE40"/>
          </p15:clr>
        </p15:guide>
        <p15:guide id="17" pos="7409" userDrawn="1">
          <p15:clr>
            <a:srgbClr val="FBAE40"/>
          </p15:clr>
        </p15:guide>
        <p15:guide id="18" orient="horz" pos="135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75005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5447999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1530000"/>
            <a:ext cx="5447999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2000" y="2160587"/>
            <a:ext cx="5449788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2000" y="1530000"/>
            <a:ext cx="5449788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3935784786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5" orient="horz" pos="963" userDrawn="1">
          <p15:clr>
            <a:srgbClr val="FBAE40"/>
          </p15:clr>
        </p15:guide>
        <p15:guide id="16" pos="270" userDrawn="1">
          <p15:clr>
            <a:srgbClr val="FBAE40"/>
          </p15:clr>
        </p15:guide>
        <p15:guide id="17" orient="horz" pos="692" userDrawn="1">
          <p15:clr>
            <a:srgbClr val="FBAE40"/>
          </p15:clr>
        </p15:guide>
        <p15:guide id="18" orient="horz" pos="4049" userDrawn="1">
          <p15:clr>
            <a:srgbClr val="FBAE40"/>
          </p15:clr>
        </p15:guide>
        <p15:guide id="19" pos="7409" userDrawn="1">
          <p15:clr>
            <a:srgbClr val="FBAE40"/>
          </p15:clr>
        </p15:guide>
        <p15:guide id="20" orient="horz" pos="1359" userDrawn="1">
          <p15:clr>
            <a:srgbClr val="FBAE40"/>
          </p15:clr>
        </p15:guide>
        <p15:guide id="21" pos="3974" userDrawn="1">
          <p15:clr>
            <a:srgbClr val="FBAE40"/>
          </p15:clr>
        </p15:guide>
        <p15:guide id="22" pos="370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3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B191B24-6C4A-7D73-6A24-504B6A01E9B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28247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B191B24-6C4A-7D73-6A24-504B6A01E9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8E4329-5C74-DAA9-622B-1A4F88197D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344F46-D0B7-BE8E-2076-DC88EDCE8F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999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97E0B-784F-5DDC-C5F6-895349559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F02CE17-8D55-2AB5-3A7A-2B03B0A6A3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C5A4294C-7368-31A6-E5C9-30880ECCFD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16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84BE735-54B6-3B7B-5644-995106F03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2000" y="2160587"/>
            <a:ext cx="3488000" cy="4267201"/>
          </a:xfrm>
        </p:spPr>
        <p:txBody>
          <a:bodyPr/>
          <a:lstStyle>
            <a:lvl1pPr rtl="0">
              <a:defRPr>
                <a:solidFill>
                  <a:schemeClr val="tx1"/>
                </a:solidFill>
              </a:defRPr>
            </a:lvl1pPr>
            <a:lvl2pPr rtl="0">
              <a:defRPr>
                <a:solidFill>
                  <a:schemeClr val="tx1"/>
                </a:solidFill>
              </a:defRPr>
            </a:lvl2pPr>
            <a:lvl3pPr rtl="0">
              <a:defRPr/>
            </a:lvl3pPr>
          </a:lstStyle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B2CD99D5-47E6-B7D2-CB87-F8AD5F3682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2000" y="1530000"/>
            <a:ext cx="3488400" cy="338554"/>
          </a:xfrm>
        </p:spPr>
        <p:txBody>
          <a:bodyPr>
            <a:noAutofit/>
          </a:bodyPr>
          <a:lstStyle>
            <a:lvl1pPr mar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noProof="0"/>
              <a:t>Subtitle, 22pt, 1 line only</a:t>
            </a:r>
          </a:p>
        </p:txBody>
      </p:sp>
    </p:spTree>
    <p:extLst>
      <p:ext uri="{BB962C8B-B14F-4D97-AF65-F5344CB8AC3E}">
        <p14:creationId xmlns:p14="http://schemas.microsoft.com/office/powerpoint/2010/main" val="989789995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7" orient="horz" pos="963" userDrawn="1">
          <p15:clr>
            <a:srgbClr val="FBAE40"/>
          </p15:clr>
        </p15:guide>
        <p15:guide id="18" pos="270" userDrawn="1">
          <p15:clr>
            <a:srgbClr val="FBAE40"/>
          </p15:clr>
        </p15:guide>
        <p15:guide id="19" orient="horz" pos="692" userDrawn="1">
          <p15:clr>
            <a:srgbClr val="FBAE40"/>
          </p15:clr>
        </p15:guide>
        <p15:guide id="20" orient="horz" pos="4049" userDrawn="1">
          <p15:clr>
            <a:srgbClr val="FBAE40"/>
          </p15:clr>
        </p15:guide>
        <p15:guide id="21" pos="7409" userDrawn="1">
          <p15:clr>
            <a:srgbClr val="FBAE40"/>
          </p15:clr>
        </p15:guide>
        <p15:guide id="22" orient="horz" pos="1359" userDrawn="1">
          <p15:clr>
            <a:srgbClr val="FBAE40"/>
          </p15:clr>
        </p15:guide>
        <p15:guide id="23" pos="5210" userDrawn="1">
          <p15:clr>
            <a:srgbClr val="FBAE40"/>
          </p15:clr>
        </p15:guide>
        <p15:guide id="24" pos="4940" userDrawn="1">
          <p15:clr>
            <a:srgbClr val="FBAE40"/>
          </p15:clr>
        </p15:guide>
        <p15:guide id="25" pos="2740" userDrawn="1">
          <p15:clr>
            <a:srgbClr val="FBAE40"/>
          </p15:clr>
        </p15:guide>
        <p15:guide id="26" pos="24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075058B-0DA5-BCC2-2884-A3AA6637B8D8}"/>
              </a:ext>
            </a:extLst>
          </p:cNvPr>
          <p:cNvGraphicFramePr>
            <a:graphicFrameLocks noChangeAspect="1"/>
          </p:cNvGraphicFramePr>
          <p:nvPr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2100780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06" imgH="306" progId="TCLayout.ActiveDocument.1">
                  <p:embed/>
                </p:oleObj>
              </mc:Choice>
              <mc:Fallback>
                <p:oleObj name="think-cell Slide" r:id="rId30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075058B-0DA5-BCC2-2884-A3AA6637B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2B6DD6-B6DA-4A3B-AA01-32E0D792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0"/>
            <a:ext cx="9720000" cy="109800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/>
          <a:p>
            <a:r>
              <a:rPr lang="en-GB" noProof="0"/>
              <a:t>Title, 28pt, </a:t>
            </a:r>
            <a:br>
              <a:rPr lang="en-GB" noProof="0"/>
            </a:br>
            <a:r>
              <a:rPr lang="en-GB" noProof="0"/>
              <a:t>2 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9B469-A741-AADC-88BD-759DB5D44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20824"/>
            <a:ext cx="11328000" cy="490517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/>
            <a:r>
              <a:rPr lang="en-GB" noProof="0"/>
              <a:t>First level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0CF3-0723-425A-205C-484322D63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7100600"/>
            <a:ext cx="4114800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 rtl="0">
              <a:defRPr sz="1000">
                <a:solidFill>
                  <a:schemeClr val="bg2"/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31C2-6712-205D-6768-F1C229CF0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7600" y="7100600"/>
            <a:ext cx="471488" cy="15388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 rtl="0">
              <a:defRPr sz="1000">
                <a:solidFill>
                  <a:schemeClr val="bg2"/>
                </a:solidFill>
              </a:defRPr>
            </a:lvl1pPr>
          </a:lstStyle>
          <a:p>
            <a:fld id="{97B27895-1833-42C6-927E-7C9AD7EEEA97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85608BD-05B9-34D2-34A7-A5AF7917B1E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1021614" y="352800"/>
            <a:ext cx="738385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76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706" r:id="rId5"/>
    <p:sldLayoutId id="2147483709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7" r:id="rId24"/>
    <p:sldLayoutId id="2147483708" r:id="rId25"/>
    <p:sldLayoutId id="2147483710" r:id="rId26"/>
    <p:sldLayoutId id="2147483711" r:id="rId27"/>
  </p:sldLayoutIdLst>
  <p:transition spd="slow">
    <p:push dir="u"/>
  </p:transition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0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3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36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DA68-C035-9EB1-8C02-F0E5AADDF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9D27C9-621F-643C-C71E-E1B11136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0151" y="1419225"/>
            <a:ext cx="6763151" cy="41179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AF06C2-B0ED-A58C-EF0B-E27AD995E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3" y="1042654"/>
            <a:ext cx="504895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1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6447-821D-1475-22DB-4F5FE4A3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and discuss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9B5134-4472-1922-91FB-873ECC78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4880" y="1217131"/>
            <a:ext cx="6989660" cy="526654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E74E9F-8D16-7237-89B8-75CB8381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781"/>
            <a:ext cx="5048955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5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C098-62FC-091C-7F65-AF771750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Learning path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9E8C44-21BA-991E-E227-9E6B477AC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90" y="1393996"/>
            <a:ext cx="6601958" cy="445632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C717D1-C30F-CA76-E948-2488CFB8B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2" y="1169127"/>
            <a:ext cx="5934903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1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6F40-0D57-7C67-358C-AB2F96B4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Dashboard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17AEA2-C412-8E96-7095-49E71539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74" y="855542"/>
            <a:ext cx="5797146" cy="5881688"/>
          </a:xfrm>
        </p:spPr>
      </p:pic>
    </p:spTree>
    <p:extLst>
      <p:ext uri="{BB962C8B-B14F-4D97-AF65-F5344CB8AC3E}">
        <p14:creationId xmlns:p14="http://schemas.microsoft.com/office/powerpoint/2010/main" val="17892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9EF8C-3BA5-F681-89B2-08880F3B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D2C392A-61E4-B2E9-5930-8D8872FBBA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65" y="687567"/>
            <a:ext cx="6920112" cy="6170433"/>
          </a:xfrm>
        </p:spPr>
      </p:pic>
    </p:spTree>
    <p:extLst>
      <p:ext uri="{BB962C8B-B14F-4D97-AF65-F5344CB8AC3E}">
        <p14:creationId xmlns:p14="http://schemas.microsoft.com/office/powerpoint/2010/main" val="163228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6C33-E886-A2E4-6DFF-343B9E25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47F5D1-B399-837B-9657-44631DEBAF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758" y="1364044"/>
            <a:ext cx="6325242" cy="430468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93D4BE-98BE-7160-23D6-333D29C4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93" y="865935"/>
            <a:ext cx="500132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5B8A-A77C-EEF0-E79C-50AED37AF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create course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A19735-CCFF-CD44-DA1E-643180D92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942" y="1768524"/>
            <a:ext cx="6093677" cy="363927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FAB47-6128-5D60-E387-926AB13E6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19" y="792185"/>
            <a:ext cx="5001323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CC0B-3B62-8292-C225-6D37F9EA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2F8819-7953-113F-2120-63C58382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99519" y="976312"/>
            <a:ext cx="5195025" cy="49053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F04BD-4058-BCEA-BEBB-AE10F033F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55" y="753946"/>
            <a:ext cx="5039428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9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F4EE-7EA5-4A72-33C9-21D801066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– create section quiz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7748D7-3C83-AACC-FE3E-29A9CF38A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53122" y="877441"/>
            <a:ext cx="4385742" cy="5980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B4C72A-62B1-E9AC-5D18-C67728D5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62" y="947436"/>
            <a:ext cx="4086795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31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5812-B5FA-5A8F-3961-0AD86F962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 dashboard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218671-B29B-9E5A-71A2-130540DF9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83" y="1901368"/>
            <a:ext cx="5876917" cy="38771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274402-59F8-98ED-4CAE-CF4D0082C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873125"/>
            <a:ext cx="6262326" cy="4905375"/>
          </a:xfrm>
        </p:spPr>
      </p:pic>
    </p:spTree>
    <p:extLst>
      <p:ext uri="{BB962C8B-B14F-4D97-AF65-F5344CB8AC3E}">
        <p14:creationId xmlns:p14="http://schemas.microsoft.com/office/powerpoint/2010/main" val="62287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E592E-ED8B-C61D-7491-A81D925D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360" y="4404360"/>
            <a:ext cx="10774680" cy="70865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LMS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5DA4E-A873-6EE3-B960-F4E27656A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2040" y="5204460"/>
            <a:ext cx="9585960" cy="555540"/>
          </a:xfrm>
        </p:spPr>
        <p:txBody>
          <a:bodyPr/>
          <a:lstStyle/>
          <a:p>
            <a:pPr algn="l"/>
            <a:r>
              <a:rPr lang="en-GB" dirty="0"/>
              <a:t>Khoa Nguyen</a:t>
            </a:r>
          </a:p>
        </p:txBody>
      </p:sp>
      <p:pic>
        <p:nvPicPr>
          <p:cNvPr id="4" name="Picture Placeholder 5" descr="Blurry close-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A94261E5-A4C9-67D9-3770-DA6219473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92" b="32292"/>
          <a:stretch>
            <a:fillRect/>
          </a:stretch>
        </p:blipFill>
        <p:spPr>
          <a:xfrm>
            <a:off x="0" y="1098000"/>
            <a:ext cx="12192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93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0C3F-EB2B-ECDB-D5CC-FEFA24EA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5131" y="0"/>
            <a:ext cx="5536867" cy="6858000"/>
          </a:xfrm>
        </p:spPr>
        <p:txBody>
          <a:bodyPr/>
          <a:lstStyle/>
          <a:p>
            <a:r>
              <a:rPr lang="en-US" dirty="0"/>
              <a:t>Question and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53232-AD24-041F-489E-4E68A518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5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48E77-68B3-4540-C68F-78A27013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1063" y="0"/>
            <a:ext cx="5950935" cy="6858000"/>
          </a:xfrm>
        </p:spPr>
        <p:txBody>
          <a:bodyPr/>
          <a:lstStyle/>
          <a:p>
            <a:r>
              <a:rPr lang="en-US" dirty="0"/>
              <a:t>Thanks for watching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045AA-120A-3CCF-4CC8-6B5F7E37E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62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EEFD-4793-0F8C-EB13-E710D9D3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A6C-9322-5702-C2EF-9B3AACC8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Mind map</a:t>
            </a:r>
          </a:p>
          <a:p>
            <a:r>
              <a:rPr lang="en-US" dirty="0"/>
              <a:t>Use Case Diagram</a:t>
            </a:r>
          </a:p>
          <a:p>
            <a:r>
              <a:rPr lang="en-US" dirty="0"/>
              <a:t>UX UI Design / Database</a:t>
            </a:r>
          </a:p>
          <a:p>
            <a:r>
              <a:rPr lang="en-US" dirty="0"/>
              <a:t>Q&amp;A</a:t>
            </a:r>
          </a:p>
          <a:p>
            <a:endParaRPr lang="en-US" dirty="0"/>
          </a:p>
        </p:txBody>
      </p:sp>
      <p:pic>
        <p:nvPicPr>
          <p:cNvPr id="7" name="Picture Placeholder 5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5F91C04-B75B-0D6B-83A6-B5DB25748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1" r="14691"/>
          <a:stretch>
            <a:fillRect/>
          </a:stretch>
        </p:blipFill>
        <p:spPr>
          <a:xfrm>
            <a:off x="6096000" y="1121294"/>
            <a:ext cx="6096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7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D90E-67C3-46B6-1990-20FB9BC0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Mentor Hub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FDF28FD-365E-F026-A160-6A2CB56AD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05" y="1835855"/>
            <a:ext cx="11437989" cy="3752145"/>
          </a:xfrm>
        </p:spPr>
      </p:pic>
    </p:spTree>
    <p:extLst>
      <p:ext uri="{BB962C8B-B14F-4D97-AF65-F5344CB8AC3E}">
        <p14:creationId xmlns:p14="http://schemas.microsoft.com/office/powerpoint/2010/main" val="14985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96E7-5C80-6626-390A-F03CB78EE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F1F8B6E-5EE9-677D-CC5A-4915ED81C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1" y="1894883"/>
            <a:ext cx="11932837" cy="3289593"/>
          </a:xfrm>
        </p:spPr>
      </p:pic>
    </p:spTree>
    <p:extLst>
      <p:ext uri="{BB962C8B-B14F-4D97-AF65-F5344CB8AC3E}">
        <p14:creationId xmlns:p14="http://schemas.microsoft.com/office/powerpoint/2010/main" val="2797408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73BE-FC53-4B2A-8B4C-7001B78B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169F4F-41B7-4DAE-A6AE-9E3D9F251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79" y="264160"/>
            <a:ext cx="5472691" cy="6329680"/>
          </a:xfrm>
        </p:spPr>
      </p:pic>
    </p:spTree>
    <p:extLst>
      <p:ext uri="{BB962C8B-B14F-4D97-AF65-F5344CB8AC3E}">
        <p14:creationId xmlns:p14="http://schemas.microsoft.com/office/powerpoint/2010/main" val="202564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95739-83EF-2A7C-AC71-D9D614FC8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4414320" cy="1098000"/>
          </a:xfrm>
        </p:spPr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3A610-C6FE-2390-F651-D6F46F20E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1520" y="1504584"/>
            <a:ext cx="6248400" cy="438749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07F796-5CF6-970C-02A2-7F3DBD535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826407"/>
            <a:ext cx="522042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25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0A96-67CE-B92A-FFB0-996CE175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Listing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1BC78C1-817D-8A7C-6A06-69508E4EE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8528" y="1391427"/>
            <a:ext cx="6295252" cy="45623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6AC4A9-F384-AF85-3A13-6DB26872F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3" y="822958"/>
            <a:ext cx="5220429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3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039C-FBB8-9019-3773-EF17BE992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Mentee - Course Details</a:t>
            </a:r>
            <a:br>
              <a:rPr lang="en-US" dirty="0"/>
            </a:b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0C5F339-042E-5A1C-C200-D961E8A6C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57" y="1098000"/>
            <a:ext cx="5837801" cy="490537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387A5-F730-53F4-B467-65AC53014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01" y="1230684"/>
            <a:ext cx="5048955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482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bv template EN">
  <a:themeElements>
    <a:clrScheme name="Custom 418">
      <a:dk1>
        <a:srgbClr val="333333"/>
      </a:dk1>
      <a:lt1>
        <a:srgbClr val="FFFFFF"/>
      </a:lt1>
      <a:dk2>
        <a:srgbClr val="CC071E"/>
      </a:dk2>
      <a:lt2>
        <a:srgbClr val="707173"/>
      </a:lt2>
      <a:accent1>
        <a:srgbClr val="707173"/>
      </a:accent1>
      <a:accent2>
        <a:srgbClr val="9C9E9F"/>
      </a:accent2>
      <a:accent3>
        <a:srgbClr val="B1B2B4"/>
      </a:accent3>
      <a:accent4>
        <a:srgbClr val="C6C7C8"/>
      </a:accent4>
      <a:accent5>
        <a:srgbClr val="D9DADB"/>
      </a:accent5>
      <a:accent6>
        <a:srgbClr val="ECECED"/>
      </a:accent6>
      <a:hlink>
        <a:srgbClr val="333333"/>
      </a:hlink>
      <a:folHlink>
        <a:srgbClr val="333333"/>
      </a:folHlink>
    </a:clrScheme>
    <a:fontScheme name="PTW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l" rtl="0">
          <a:spcAft>
            <a:spcPts val="600"/>
          </a:spcAft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noAutofit/>
      </a:bodyPr>
      <a:lstStyle>
        <a:defPPr marL="285750" indent="-285750" algn="l" rtl="0">
          <a:lnSpc>
            <a:spcPct val="120000"/>
          </a:lnSpc>
          <a:spcAft>
            <a:spcPts val="600"/>
          </a:spcAft>
          <a:buClr>
            <a:schemeClr val="tx1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custClrLst>
    <a:custClr name="Custom Color 1">
      <a:srgbClr val="005194"/>
    </a:custClr>
    <a:custClr name="Custom Color 2">
      <a:srgbClr val="3374A9"/>
    </a:custClr>
    <a:custClr name="Custom Color 3">
      <a:srgbClr val="6697BF"/>
    </a:custClr>
    <a:custClr name="Custom Color 4">
      <a:srgbClr val="99B9D4"/>
    </a:custClr>
    <a:custClr name="BLANK">
      <a:srgbClr val="FFFFFF"/>
    </a:custClr>
    <a:custClr name="BLANK">
      <a:srgbClr val="FFFFFF"/>
    </a:custClr>
    <a:custClr name="Custom Color 7">
      <a:srgbClr val="F39800"/>
    </a:custClr>
    <a:custClr name="Custom Color 8">
      <a:srgbClr val="F5AD33"/>
    </a:custClr>
    <a:custClr name="Custom Color 9">
      <a:srgbClr val="F8C166"/>
    </a:custClr>
    <a:custClr name="Custom Color 10">
      <a:srgbClr val="FAD699"/>
    </a:custClr>
    <a:custClr name="Custom Color 11">
      <a:srgbClr val="005D39"/>
    </a:custClr>
    <a:custClr name="Custom Color 12">
      <a:srgbClr val="337D61"/>
    </a:custClr>
    <a:custClr name="Custom Color 13">
      <a:srgbClr val="669E88"/>
    </a:custClr>
    <a:custClr name="Custom Color 14">
      <a:srgbClr val="99BEB0"/>
    </a:custClr>
    <a:custClr name="BLANK">
      <a:srgbClr val="FFFFFF"/>
    </a:custClr>
    <a:custClr name="BLANK">
      <a:srgbClr val="FFFFFF"/>
    </a:custClr>
    <a:custClr name="Custom Color 17">
      <a:srgbClr val="5C154F"/>
    </a:custClr>
    <a:custClr name="Custom Color 18">
      <a:srgbClr val="7D4472"/>
    </a:custClr>
    <a:custClr name="Custom Color 19">
      <a:srgbClr val="9D7395"/>
    </a:custClr>
    <a:custClr name="Custom Color 20">
      <a:srgbClr val="BEA1B9"/>
    </a:custClr>
  </a:custClrLst>
  <a:extLst>
    <a:ext uri="{05A4C25C-085E-4340-85A3-A5531E510DB2}">
      <thm15:themeFamily xmlns:thm15="http://schemas.microsoft.com/office/thememl/2012/main" name="bbv template EN.potx" id="{9D85BB11-82AC-40C5-AB89-10825A534299}" vid="{E763B3D4-954F-486E-818A-381746290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a0a5fd8-e554-4dec-ae9e-1a78583e7e41">
      <Terms xmlns="http://schemas.microsoft.com/office/infopath/2007/PartnerControls"/>
    </lcf76f155ced4ddcb4097134ff3c332f>
    <TaxCatchAll xmlns="680405e6-b67e-4188-afe9-1f6c4cc80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89D6FEC8D34D4D9510463D759DD364" ma:contentTypeVersion="18" ma:contentTypeDescription="Create a new document." ma:contentTypeScope="" ma:versionID="3554442a8ab4924b11751f96199d6255">
  <xsd:schema xmlns:xsd="http://www.w3.org/2001/XMLSchema" xmlns:xs="http://www.w3.org/2001/XMLSchema" xmlns:p="http://schemas.microsoft.com/office/2006/metadata/properties" xmlns:ns2="680405e6-b67e-4188-afe9-1f6c4cc802d0" xmlns:ns3="5a0a5fd8-e554-4dec-ae9e-1a78583e7e41" targetNamespace="http://schemas.microsoft.com/office/2006/metadata/properties" ma:root="true" ma:fieldsID="61344ac0bc709610c06f61e2d106e724" ns2:_="" ns3:_="">
    <xsd:import namespace="680405e6-b67e-4188-afe9-1f6c4cc802d0"/>
    <xsd:import namespace="5a0a5fd8-e554-4dec-ae9e-1a78583e7e4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405e6-b67e-4188-afe9-1f6c4cc802d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bb97658-b20a-4042-a651-e28394847b4b}" ma:internalName="TaxCatchAll" ma:showField="CatchAllData" ma:web="680405e6-b67e-4188-afe9-1f6c4cc80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a5fd8-e554-4dec-ae9e-1a78583e7e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c9124cb-9502-46c0-8e39-0e7eaae6555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CB484D-016C-43DE-886B-249507DD6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0F42E2-0E6A-4852-8EA1-9F7D6F366003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680405e6-b67e-4188-afe9-1f6c4cc802d0"/>
    <ds:schemaRef ds:uri="http://purl.org/dc/elements/1.1/"/>
    <ds:schemaRef ds:uri="http://purl.org/dc/dcmitype/"/>
    <ds:schemaRef ds:uri="http://purl.org/dc/terms/"/>
    <ds:schemaRef ds:uri="5a0a5fd8-e554-4dec-ae9e-1a78583e7e41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9B8CF79-7ADA-435D-8DBA-60E58E5DFF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0405e6-b67e-4188-afe9-1f6c4cc802d0"/>
    <ds:schemaRef ds:uri="5a0a5fd8-e554-4dec-ae9e-1a78583e7e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bbv template EN</Template>
  <TotalTime>3545</TotalTime>
  <Words>1934</Words>
  <Application>Microsoft Office PowerPoint</Application>
  <PresentationFormat>Widescreen</PresentationFormat>
  <Paragraphs>79</Paragraphs>
  <Slides>22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bbv template EN</vt:lpstr>
      <vt:lpstr>think-cell Slide</vt:lpstr>
      <vt:lpstr>PowerPoint Presentation</vt:lpstr>
      <vt:lpstr>LMS System</vt:lpstr>
      <vt:lpstr>Agenda</vt:lpstr>
      <vt:lpstr>Mentor Hub</vt:lpstr>
      <vt:lpstr>LMS</vt:lpstr>
      <vt:lpstr>Use Case</vt:lpstr>
      <vt:lpstr>Mentee - Course Listing</vt:lpstr>
      <vt:lpstr>Mentee - Course Listing</vt:lpstr>
      <vt:lpstr>Mentee - Course Details </vt:lpstr>
      <vt:lpstr>Mentee - Course Details </vt:lpstr>
      <vt:lpstr>Study and discuss </vt:lpstr>
      <vt:lpstr>Mentee - Learning path </vt:lpstr>
      <vt:lpstr>Mentee - Dashboard</vt:lpstr>
      <vt:lpstr>Mentor - dashboard </vt:lpstr>
      <vt:lpstr>Mentor create course </vt:lpstr>
      <vt:lpstr>Mentor create course </vt:lpstr>
      <vt:lpstr>Mentor – create section quiz </vt:lpstr>
      <vt:lpstr>Mentor – create section quiz</vt:lpstr>
      <vt:lpstr>Admin - dashboard </vt:lpstr>
      <vt:lpstr>Question and Answer</vt:lpstr>
      <vt:lpstr>Thanks for watching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bbv Vietnam Presentation</dc:title>
  <dc:creator>Duong Trung Luu</dc:creator>
  <cp:lastModifiedBy>Nguyen Vo An Khoa</cp:lastModifiedBy>
  <cp:revision>76</cp:revision>
  <dcterms:created xsi:type="dcterms:W3CDTF">2023-03-02T06:20:39Z</dcterms:created>
  <dcterms:modified xsi:type="dcterms:W3CDTF">2024-06-26T16:36:30Z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0x0101004689D6FEC8D34D4D9510463D759DD364</vt:lpwstr>
  </property>
  <property fmtid="{D5CDD505-2E9C-101B-9397-08002B2CF9AE}" pid="3" name="MediaServiceImageTags">
    <vt:lpwstr/>
  </property>
</Properties>
</file>